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5" strictFirstAndLastChars="0" saveSubsetFonts="1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566" r:id="rId2"/>
    <p:sldId id="738" r:id="rId3"/>
    <p:sldId id="740" r:id="rId4"/>
    <p:sldId id="754" r:id="rId5"/>
    <p:sldId id="1204" r:id="rId6"/>
    <p:sldId id="1290" r:id="rId7"/>
    <p:sldId id="741" r:id="rId8"/>
    <p:sldId id="742" r:id="rId9"/>
    <p:sldId id="743" r:id="rId10"/>
    <p:sldId id="745" r:id="rId11"/>
    <p:sldId id="1205" r:id="rId12"/>
    <p:sldId id="792" r:id="rId13"/>
    <p:sldId id="793" r:id="rId14"/>
    <p:sldId id="1287" r:id="rId15"/>
    <p:sldId id="726" r:id="rId16"/>
    <p:sldId id="751" r:id="rId17"/>
    <p:sldId id="752" r:id="rId18"/>
    <p:sldId id="774" r:id="rId19"/>
    <p:sldId id="775" r:id="rId20"/>
    <p:sldId id="776" r:id="rId21"/>
    <p:sldId id="1207" r:id="rId22"/>
    <p:sldId id="1208" r:id="rId23"/>
    <p:sldId id="1209" r:id="rId24"/>
    <p:sldId id="1285" r:id="rId25"/>
    <p:sldId id="1255" r:id="rId26"/>
    <p:sldId id="1250" r:id="rId27"/>
    <p:sldId id="1291" r:id="rId28"/>
    <p:sldId id="1512" r:id="rId29"/>
    <p:sldId id="1513" r:id="rId30"/>
    <p:sldId id="1514" r:id="rId31"/>
    <p:sldId id="277" r:id="rId32"/>
    <p:sldId id="1288" r:id="rId33"/>
    <p:sldId id="1289" r:id="rId34"/>
    <p:sldId id="1286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Helvetica" pitchFamily="34" charset="0"/>
        <a:ea typeface="ＭＳ Ｐゴシック" pitchFamily="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ri Diachin" initials="lad" lastIdx="1" clrIdx="0"/>
  <p:cmAuthor id="1" name="ST User" initials="SU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497D"/>
    <a:srgbClr val="000075"/>
    <a:srgbClr val="B9D4EE"/>
    <a:srgbClr val="E3A645"/>
    <a:srgbClr val="9999FF"/>
    <a:srgbClr val="3C938C"/>
    <a:srgbClr val="3C8C93"/>
    <a:srgbClr val="DFDFF5"/>
    <a:srgbClr val="124A91"/>
    <a:srgbClr val="55E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55E0CC-9BFC-4369-BB46-59CBA28FE027}" v="68" dt="2021-06-29T13:31:25.827"/>
    <p1510:client id="{BB93045D-2C13-4BB1-AF76-3E418BAEF09C}" v="687" dt="2022-07-15T13:38:13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 autoAdjust="0"/>
    <p:restoredTop sz="90340" autoAdjust="0"/>
  </p:normalViewPr>
  <p:slideViewPr>
    <p:cSldViewPr snapToGrid="0">
      <p:cViewPr varScale="1">
        <p:scale>
          <a:sx n="115" d="100"/>
          <a:sy n="115" d="100"/>
        </p:scale>
        <p:origin x="13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768"/>
    </p:cViewPr>
  </p:sorterViewPr>
  <p:notesViewPr>
    <p:cSldViewPr snapToGrid="0">
      <p:cViewPr varScale="1">
        <p:scale>
          <a:sx n="94" d="100"/>
          <a:sy n="94" d="100"/>
        </p:scale>
        <p:origin x="42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EF080F96-2A2C-48EF-84C6-77EA93065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2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C5850C95-EB3C-46D2-9C24-CAE7AEB54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71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95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4145280" y="912114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43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19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89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50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32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47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70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513D8-6943-C9CE-EC52-F24203247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DE479-7E42-C5E6-619D-45C758B43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3C974-F0D6-6BEB-147D-462AB2DF5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274CF-3B6D-15C1-DDFE-A7E38D101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2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8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1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30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50C95-EB3C-46D2-9C24-CAE7AEB5476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3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 userDrawn="1"/>
        </p:nvGrpSpPr>
        <p:grpSpPr bwMode="auto">
          <a:xfrm>
            <a:off x="0" y="1689100"/>
            <a:ext cx="9144000" cy="1612900"/>
            <a:chOff x="0" y="0"/>
            <a:chExt cx="5760" cy="708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 userDrawn="1"/>
        </p:nvGrpSpPr>
        <p:grpSpPr bwMode="auto">
          <a:xfrm>
            <a:off x="0" y="3365500"/>
            <a:ext cx="9144000" cy="76200"/>
            <a:chOff x="0" y="0"/>
            <a:chExt cx="5760" cy="708"/>
          </a:xfrm>
        </p:grpSpPr>
        <p:sp>
          <p:nvSpPr>
            <p:cNvPr id="8" name="Rectangle 2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0" y="1574800"/>
            <a:ext cx="9144000" cy="76200"/>
            <a:chOff x="0" y="0"/>
            <a:chExt cx="5760" cy="708"/>
          </a:xfrm>
        </p:grpSpPr>
        <p:sp>
          <p:nvSpPr>
            <p:cNvPr id="11" name="Rectangle 2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33561" y="629278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48" charset="-128"/>
            </a:endParaRPr>
          </a:p>
        </p:txBody>
      </p:sp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943375"/>
            <a:ext cx="6553200" cy="7969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1">
                <a:solidFill>
                  <a:srgbClr val="124A9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752600"/>
            <a:ext cx="7772400" cy="1485900"/>
          </a:xfrm>
        </p:spPr>
        <p:txBody>
          <a:bodyPr anchor="ctr"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45"/>
            <a:ext cx="3850824" cy="1364194"/>
          </a:xfrm>
          <a:prstGeom prst="rect">
            <a:avLst/>
          </a:prstGeom>
        </p:spPr>
      </p:pic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45080" y="644518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anchor="b"/>
          <a:lstStyle/>
          <a:p>
            <a:pPr eaLnBrk="1" hangingPunct="1">
              <a:defRPr/>
            </a:pPr>
            <a:endParaRPr lang="en-US" sz="2400" b="1">
              <a:solidFill>
                <a:srgbClr val="124A91"/>
              </a:solidFill>
              <a:latin typeface="Arial Narrow" pitchFamily="34" charset="0"/>
              <a:ea typeface="ＭＳ Ｐゴシック" pitchFamily="48" charset="-128"/>
            </a:endParaRPr>
          </a:p>
        </p:txBody>
      </p:sp>
      <p:sp>
        <p:nvSpPr>
          <p:cNvPr id="31" name="Rectangle 11"/>
          <p:cNvSpPr>
            <a:spLocks noChangeArrowheads="1"/>
          </p:cNvSpPr>
          <p:nvPr userDrawn="1"/>
        </p:nvSpPr>
        <p:spPr bwMode="auto">
          <a:xfrm>
            <a:off x="315030" y="5726253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anchor="b"/>
          <a:lstStyle/>
          <a:p>
            <a:pPr eaLnBrk="1" hangingPunct="1">
              <a:defRPr/>
            </a:pPr>
            <a:endParaRPr lang="en-US" sz="2400" b="1">
              <a:solidFill>
                <a:srgbClr val="124A91"/>
              </a:solidFill>
              <a:latin typeface="Arial Narrow" pitchFamily="34" charset="0"/>
              <a:ea typeface="ＭＳ Ｐゴシック" pitchFamily="48" charset="-128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030" y="5713964"/>
            <a:ext cx="1174550" cy="5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151" y="5713964"/>
            <a:ext cx="608329" cy="5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5586" y="5691817"/>
            <a:ext cx="726111" cy="56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4563" y="5713964"/>
            <a:ext cx="1022106" cy="5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521" y="6379137"/>
            <a:ext cx="449369" cy="43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66004" y="6421398"/>
            <a:ext cx="1745310" cy="35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2DC67-6DD6-0D46-A78E-92035261B7B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15" y="5708298"/>
            <a:ext cx="1027731" cy="531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6AD7C8-1C4B-ED42-A0B8-D8EF47262A6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8" y="6389349"/>
            <a:ext cx="1642713" cy="416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FAB0A4-EBD6-B340-9028-E1E10E6E5F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89" y="6381122"/>
            <a:ext cx="1032307" cy="4729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A5442-3656-284B-9F0C-1C8D64D663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41" y="6399411"/>
            <a:ext cx="1689100" cy="406400"/>
          </a:xfrm>
          <a:prstGeom prst="rect">
            <a:avLst/>
          </a:prstGeom>
        </p:spPr>
      </p:pic>
      <p:pic>
        <p:nvPicPr>
          <p:cNvPr id="2" name="Google Shape;25;p2">
            <a:extLst>
              <a:ext uri="{FF2B5EF4-FFF2-40B4-BE49-F238E27FC236}">
                <a16:creationId xmlns:a16="http://schemas.microsoft.com/office/drawing/2014/main" id="{10F5878F-1D5F-F365-18DD-974A6E04FFDE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6017186" y="5691817"/>
            <a:ext cx="1440148" cy="46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69343A4-B122-77B9-F044-9A4130063C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93216" y="6400460"/>
            <a:ext cx="1831705" cy="349519"/>
          </a:xfrm>
          <a:prstGeom prst="rect">
            <a:avLst/>
          </a:prstGeom>
        </p:spPr>
      </p:pic>
      <p:pic>
        <p:nvPicPr>
          <p:cNvPr id="15" name="Picture 14" descr="A pink and blue logo&#10;&#10;Description automatically generated">
            <a:extLst>
              <a:ext uri="{FF2B5EF4-FFF2-40B4-BE49-F238E27FC236}">
                <a16:creationId xmlns:a16="http://schemas.microsoft.com/office/drawing/2014/main" id="{106AD54C-5FDA-5A64-DD2E-281035074E9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73921" y="5696172"/>
            <a:ext cx="1295759" cy="429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76D7-8DED-3757-1B8F-BC26E1B9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4AE-1699-5147-B867-48C0FCF09630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1DFAF-4F1D-CAAC-A6B5-8CD932F3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70288-FC5E-1209-BDBB-1FA9C132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8162-DFB8-4B72-B28A-D9F35249B0A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B1DD022-B673-491F-5B7A-291D95E8F2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004102"/>
            <a:ext cx="9144000" cy="55270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1373D60-7893-2664-7A51-0626F7188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3999" cy="63658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480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32995"/>
            <a:ext cx="8077200" cy="57820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104775" y="6546539"/>
            <a:ext cx="569595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163"/>
            <a:ext cx="8229600" cy="707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324600"/>
            <a:ext cx="569595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324600"/>
            <a:ext cx="569595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324600"/>
            <a:ext cx="569595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324600"/>
            <a:ext cx="569595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5334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−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Arimo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Arimo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Arimo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Arimo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124A91"/>
              </a:buClr>
              <a:buSzPts val="2000"/>
              <a:buFont typeface="Arimo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33400" y="132995"/>
            <a:ext cx="8077200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124A9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17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812800"/>
            <a:ext cx="9142413" cy="152400"/>
            <a:chOff x="0" y="0"/>
            <a:chExt cx="5760" cy="708"/>
          </a:xfrm>
        </p:grpSpPr>
        <p:sp>
          <p:nvSpPr>
            <p:cNvPr id="438277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  <p:sp>
          <p:nvSpPr>
            <p:cNvPr id="438278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pitchFamily="48" charset="0"/>
                <a:ea typeface="ＭＳ Ｐゴシック" pitchFamily="48" charset="-128"/>
              </a:endParaRPr>
            </a:p>
          </p:txBody>
        </p:sp>
      </p:grpSp>
      <p:sp>
        <p:nvSpPr>
          <p:cNvPr id="615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32995"/>
            <a:ext cx="8077200" cy="59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228490" y="6740885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39A6"/>
              </a:solidFill>
              <a:latin typeface="Impact" pitchFamily="34" charset="0"/>
              <a:ea typeface="ＭＳ Ｐゴシック" pitchFamily="48" charset="-128"/>
            </a:endParaRPr>
          </a:p>
        </p:txBody>
      </p:sp>
      <p:sp>
        <p:nvSpPr>
          <p:cNvPr id="19" name="Rectangle 10"/>
          <p:cNvSpPr>
            <a:spLocks noChangeArrowheads="1"/>
          </p:cNvSpPr>
          <p:nvPr userDrawn="1"/>
        </p:nvSpPr>
        <p:spPr bwMode="auto">
          <a:xfrm>
            <a:off x="990490" y="5895265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235196"/>
            <a:ext cx="1657350" cy="5871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04" r:id="rId2"/>
    <p:sldLayoutId id="2147483906" r:id="rId3"/>
    <p:sldLayoutId id="2147483907" r:id="rId4"/>
    <p:sldLayoutId id="2147483908" r:id="rId5"/>
    <p:sldLayoutId id="2147483909" r:id="rId6"/>
    <p:sldLayoutId id="2147483914" r:id="rId7"/>
    <p:sldLayoutId id="2147483915" r:id="rId8"/>
    <p:sldLayoutId id="2147483917" r:id="rId9"/>
    <p:sldLayoutId id="2147483921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7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pitchFamily="18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Geneva CE" pitchFamily="-112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1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1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1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1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c11@rpi.edu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trilinos/Trilinos/tree/master/packages/zoltan2" TargetMode="External"/><Relationship Id="rId3" Type="http://schemas.openxmlformats.org/officeDocument/2006/relationships/hyperlink" Target="https://mfem.org/" TargetMode="External"/><Relationship Id="rId7" Type="http://schemas.openxmlformats.org/officeDocument/2006/relationships/hyperlink" Target="https://github.com/sandialabs/Zolt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andialabs/Jet-Partitioner/" TargetMode="External"/><Relationship Id="rId5" Type="http://schemas.openxmlformats.org/officeDocument/2006/relationships/hyperlink" Target="https://github.com/phasta/phasta" TargetMode="External"/><Relationship Id="rId4" Type="http://schemas.openxmlformats.org/officeDocument/2006/relationships/hyperlink" Target="https://github.com/SNLComputation/lgrtk" TargetMode="External"/><Relationship Id="rId9" Type="http://schemas.openxmlformats.org/officeDocument/2006/relationships/hyperlink" Target="http://scorec.github.io/EnGPa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OREC/core" TargetMode="External"/><Relationship Id="rId7" Type="http://schemas.openxmlformats.org/officeDocument/2006/relationships/hyperlink" Target="https://github.com/SCOREC/pcm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orec.github.io/EnGPar/" TargetMode="External"/><Relationship Id="rId5" Type="http://schemas.openxmlformats.org/officeDocument/2006/relationships/hyperlink" Target="https://github.com/SCOREC/pumi-pic" TargetMode="External"/><Relationship Id="rId4" Type="http://schemas.openxmlformats.org/officeDocument/2006/relationships/hyperlink" Target="https://github.com/SCOREC/omega_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030" y="3352800"/>
            <a:ext cx="9065940" cy="2374900"/>
          </a:xfrm>
        </p:spPr>
        <p:txBody>
          <a:bodyPr/>
          <a:lstStyle/>
          <a:p>
            <a:r>
              <a:rPr lang="en-US" sz="2000" dirty="0"/>
              <a:t>E. Boman</a:t>
            </a:r>
            <a:r>
              <a:rPr lang="en-US" sz="2000" baseline="30000" dirty="0"/>
              <a:t>1</a:t>
            </a:r>
            <a:r>
              <a:rPr lang="en-US" sz="2000" dirty="0"/>
              <a:t>, V. Dobrev</a:t>
            </a:r>
            <a:r>
              <a:rPr lang="en-US" sz="2000" baseline="30000" dirty="0"/>
              <a:t>2</a:t>
            </a:r>
            <a:r>
              <a:rPr lang="en-US" sz="2000" dirty="0"/>
              <a:t>,  D.A. Ibanez</a:t>
            </a:r>
            <a:r>
              <a:rPr lang="en-US" sz="2000" baseline="30000" dirty="0"/>
              <a:t>1</a:t>
            </a:r>
            <a:r>
              <a:rPr lang="en-US" sz="2000" dirty="0"/>
              <a:t>, K.E. Jansen</a:t>
            </a:r>
            <a:r>
              <a:rPr lang="en-US" sz="2000" baseline="30000" dirty="0"/>
              <a:t>3</a:t>
            </a:r>
            <a:r>
              <a:rPr lang="en-US" sz="2000" dirty="0"/>
              <a:t>, T. Kolev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J.Merson</a:t>
            </a:r>
            <a:r>
              <a:rPr lang="en-US" sz="2000" baseline="30000" dirty="0"/>
              <a:t>4</a:t>
            </a:r>
            <a:r>
              <a:rPr lang="en-US" sz="2000" dirty="0"/>
              <a:t>, O. Sahni</a:t>
            </a:r>
            <a:r>
              <a:rPr lang="en-US" sz="2000" baseline="30000" dirty="0"/>
              <a:t>4</a:t>
            </a:r>
            <a:r>
              <a:rPr lang="en-US" sz="2000" dirty="0"/>
              <a:t>, M.S. Shephard</a:t>
            </a:r>
            <a:r>
              <a:rPr lang="en-US" sz="2000" baseline="30000" dirty="0"/>
              <a:t>4</a:t>
            </a:r>
            <a:r>
              <a:rPr lang="en-US" sz="2000" dirty="0"/>
              <a:t>, C.W. Smith</a:t>
            </a:r>
            <a:r>
              <a:rPr lang="en-US" sz="2000" baseline="30000" dirty="0"/>
              <a:t>4</a:t>
            </a:r>
            <a:r>
              <a:rPr lang="en-US" sz="2000" dirty="0"/>
              <a:t> , M. Stowell</a:t>
            </a:r>
            <a:r>
              <a:rPr lang="en-US" sz="2000" baseline="30000" dirty="0"/>
              <a:t>2</a:t>
            </a:r>
          </a:p>
          <a:p>
            <a:pPr>
              <a:spcBef>
                <a:spcPts val="200"/>
              </a:spcBef>
            </a:pPr>
            <a:endParaRPr lang="en-US" sz="4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2000" baseline="30000" dirty="0"/>
              <a:t>1</a:t>
            </a:r>
            <a:r>
              <a:rPr lang="en-US" sz="2000" dirty="0"/>
              <a:t>Sandia National Laboratories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2000" baseline="30000" dirty="0"/>
              <a:t>2</a:t>
            </a:r>
            <a:r>
              <a:rPr lang="en-US" sz="2000" dirty="0"/>
              <a:t>Lawrence Livermore National Laboratory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2000" baseline="30000" dirty="0"/>
              <a:t>3</a:t>
            </a:r>
            <a:r>
              <a:rPr lang="en-US" sz="2000" dirty="0"/>
              <a:t>University of Colorado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2000" baseline="30000" dirty="0"/>
              <a:t>4</a:t>
            </a:r>
            <a:r>
              <a:rPr lang="en-US" sz="2000" dirty="0"/>
              <a:t>Rensselaer Polytechnic Institute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85900"/>
          </a:xfrm>
        </p:spPr>
        <p:txBody>
          <a:bodyPr/>
          <a:lstStyle/>
          <a:p>
            <a:r>
              <a:rPr lang="en-US" dirty="0" err="1"/>
              <a:t>FASTMath</a:t>
            </a:r>
            <a:r>
              <a:rPr lang="en-US" dirty="0"/>
              <a:t> Unstructured Mesh Technologies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552" y="3144804"/>
            <a:ext cx="4419601" cy="15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" name="Picture 2" descr="closeup-with-fixed-curved-fa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40" y="3127304"/>
            <a:ext cx="2552546" cy="1509636"/>
          </a:xfrm>
          <a:prstGeom prst="rect">
            <a:avLst/>
          </a:prstGeom>
        </p:spPr>
      </p:pic>
      <p:pic>
        <p:nvPicPr>
          <p:cNvPr id="13" name="Picture 12" descr="mov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" y="982327"/>
            <a:ext cx="5121856" cy="18518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91812" y="4706728"/>
            <a:ext cx="2688144" cy="1903560"/>
            <a:chOff x="4572000" y="3898900"/>
            <a:chExt cx="4114800" cy="2374900"/>
          </a:xfrm>
        </p:grpSpPr>
        <p:pic>
          <p:nvPicPr>
            <p:cNvPr id="15" name="Picture 14" descr="pcyl_compare_mesh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3" t="40124" r="50309" b="2160"/>
            <a:stretch/>
          </p:blipFill>
          <p:spPr>
            <a:xfrm>
              <a:off x="4572000" y="3898900"/>
              <a:ext cx="2044700" cy="2374900"/>
            </a:xfrm>
            <a:prstGeom prst="rect">
              <a:avLst/>
            </a:prstGeom>
          </p:spPr>
        </p:pic>
        <p:pic>
          <p:nvPicPr>
            <p:cNvPr id="16" name="Picture 15" descr="pcyl_compare_mach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7" t="40124" r="50255" b="2160"/>
            <a:stretch/>
          </p:blipFill>
          <p:spPr>
            <a:xfrm>
              <a:off x="6629400" y="3898900"/>
              <a:ext cx="2057400" cy="2374900"/>
            </a:xfrm>
            <a:prstGeom prst="rect">
              <a:avLst/>
            </a:prstGeom>
          </p:spPr>
        </p:pic>
      </p:grp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82109" y="0"/>
            <a:ext cx="6834482" cy="685800"/>
          </a:xfrm>
        </p:spPr>
        <p:txBody>
          <a:bodyPr/>
          <a:lstStyle/>
          <a:p>
            <a:r>
              <a:rPr lang="en-US" sz="3200" dirty="0"/>
              <a:t>Mesh Adaptation Capabilities</a:t>
            </a:r>
          </a:p>
        </p:txBody>
      </p:sp>
      <p:sp>
        <p:nvSpPr>
          <p:cNvPr id="20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44</a:t>
            </a:fld>
            <a:endParaRPr lang="en-US" sz="1400" b="0" dirty="0"/>
          </a:p>
        </p:txBody>
      </p:sp>
      <p:pic>
        <p:nvPicPr>
          <p:cNvPr id="18" name="Picture 17" descr="ThetaCoVizDDES.png">
            <a:extLst>
              <a:ext uri="{FF2B5EF4-FFF2-40B4-BE49-F238E27FC236}">
                <a16:creationId xmlns:a16="http://schemas.microsoft.com/office/drawing/2014/main" id="{384CEE5E-5F11-ED42-9122-0D5DDEF091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2"/>
          <a:stretch/>
        </p:blipFill>
        <p:spPr>
          <a:xfrm>
            <a:off x="5320868" y="1002940"/>
            <a:ext cx="2377319" cy="1912546"/>
          </a:xfrm>
          <a:prstGeom prst="rect">
            <a:avLst/>
          </a:prstGeom>
        </p:spPr>
      </p:pic>
      <p:pic>
        <p:nvPicPr>
          <p:cNvPr id="2" name="Picture 6" descr="noseInitAndAdapt.tif">
            <a:extLst>
              <a:ext uri="{FF2B5EF4-FFF2-40B4-BE49-F238E27FC236}">
                <a16:creationId xmlns:a16="http://schemas.microsoft.com/office/drawing/2014/main" id="{E71C6464-4ED3-1AA1-026E-733082D8AE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72" y="4718050"/>
            <a:ext cx="335047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E7BDD165-37E3-A994-A695-E61CA1A6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41775"/>
            <a:ext cx="14200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Adaptation of curved high-order elements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3E169CA-89ED-F2B3-FA66-4174F7A23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275" y="2774198"/>
            <a:ext cx="29336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Tracking evolving solution features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BCC4E965-2A23-264E-E1CE-A02769D64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" y="5199828"/>
            <a:ext cx="15836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Automatic detection and isolation of solution features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8BF07ED8-BE0C-212D-7619-A01B5F20C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889" y="4999015"/>
            <a:ext cx="15836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Mixed element topology boundary layer mesh adaptation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83446CCC-7035-1DB3-A644-4B0530960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271" y="1271915"/>
            <a:ext cx="16237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Parallel adaptation of mesh with &gt; 90 billion elements</a:t>
            </a:r>
          </a:p>
        </p:txBody>
      </p:sp>
    </p:spTree>
    <p:extLst>
      <p:ext uri="{BB962C8B-B14F-4D97-AF65-F5344CB8AC3E}">
        <p14:creationId xmlns:p14="http://schemas.microsoft.com/office/powerpoint/2010/main" val="191894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4ADEC-0AE6-CE45-A88B-B1400A086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0" y="1003426"/>
            <a:ext cx="8797977" cy="516910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Many applications have geometry that evolves as a function of the results: Effective adaptive loops combine mesh motion and mesh modification.</a:t>
            </a:r>
          </a:p>
          <a:p>
            <a:pPr marL="0" indent="0">
              <a:buNone/>
            </a:pPr>
            <a:r>
              <a:rPr lang="en-US" sz="2000" dirty="0"/>
              <a:t>Adaptive loop:</a:t>
            </a:r>
          </a:p>
          <a:p>
            <a:pPr marL="574675" lvl="1" indent="-320675">
              <a:spcBef>
                <a:spcPts val="80"/>
              </a:spcBef>
              <a:buFont typeface="+mj-lt"/>
              <a:buAutoNum type="arabicPeriod"/>
            </a:pPr>
            <a:r>
              <a:rPr lang="en-US" sz="2000" dirty="0"/>
              <a:t>Initialize analysis case, generate initial mesh, start time stepping loop.</a:t>
            </a:r>
          </a:p>
          <a:p>
            <a:pPr marL="574675" lvl="1" indent="-320675">
              <a:spcBef>
                <a:spcPts val="80"/>
              </a:spcBef>
              <a:buFont typeface="+mj-lt"/>
              <a:buAutoNum type="arabicPeriod"/>
            </a:pPr>
            <a:r>
              <a:rPr lang="en-US" sz="2000" dirty="0"/>
              <a:t>Perform time steps employing mesh motion - monitor element quality and discretization errors.</a:t>
            </a:r>
          </a:p>
          <a:p>
            <a:pPr marL="574675" lvl="1" indent="-320675">
              <a:spcBef>
                <a:spcPts val="80"/>
              </a:spcBef>
              <a:buFont typeface="+mj-lt"/>
              <a:buAutoNum type="arabicPeriod"/>
            </a:pPr>
            <a:r>
              <a:rPr lang="en-US" sz="2000" dirty="0"/>
              <a:t>When element quality is not satisfactory or discretization errors too large – set mesh size field and perform mesh modification.</a:t>
            </a:r>
          </a:p>
          <a:p>
            <a:pPr marL="574675" lvl="1" indent="-320675">
              <a:spcBef>
                <a:spcPts val="80"/>
              </a:spcBef>
              <a:buFont typeface="+mj-lt"/>
              <a:buAutoNum type="arabicPeriod"/>
            </a:pPr>
            <a:r>
              <a:rPr lang="en-US" sz="2000" dirty="0"/>
              <a:t>Return to step </a:t>
            </a:r>
            <a:r>
              <a:rPr lang="en-US" sz="2000" dirty="0">
                <a:solidFill>
                  <a:srgbClr val="1F497D"/>
                </a:solidFill>
              </a:rPr>
              <a:t>2.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ADE5C-9F37-3545-9AD8-AC72FE74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Adaptation of Evolving Geometry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F02BA-F8C3-4E48-8AA1-3F8C8697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4" y="3938213"/>
            <a:ext cx="7025489" cy="2786792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D0B6E5B-39C9-508B-8D71-A62215FB834E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45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33640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077" y="1000559"/>
            <a:ext cx="8786223" cy="5233695"/>
          </a:xfrm>
        </p:spPr>
        <p:txBody>
          <a:bodyPr/>
          <a:lstStyle/>
          <a:p>
            <a:r>
              <a:rPr lang="en-US" dirty="0"/>
              <a:t>Purpose: Balance or rebalance computational load while controlling communications.</a:t>
            </a:r>
          </a:p>
          <a:p>
            <a:pPr lvl="1"/>
            <a:r>
              <a:rPr lang="en-US" sz="2000" dirty="0"/>
              <a:t>Equal “work load” with minimum inter-process communications.</a:t>
            </a:r>
          </a:p>
          <a:p>
            <a:r>
              <a:rPr lang="en-US" dirty="0" err="1"/>
              <a:t>FASTMath</a:t>
            </a:r>
            <a:r>
              <a:rPr lang="en-US" dirty="0"/>
              <a:t> load balancing tools:</a:t>
            </a:r>
          </a:p>
          <a:p>
            <a:pPr lvl="1"/>
            <a:r>
              <a:rPr lang="en-US" sz="2000" dirty="0"/>
              <a:t>Jet library is a multilevel graph partitioner </a:t>
            </a:r>
            <a:br>
              <a:rPr lang="en-US" sz="2000" dirty="0"/>
            </a:br>
            <a:r>
              <a:rPr lang="en-US" sz="2000" dirty="0"/>
              <a:t>that runs on a GPU (distributed mesh </a:t>
            </a:r>
            <a:br>
              <a:rPr lang="en-US" sz="2000" dirty="0"/>
            </a:br>
            <a:r>
              <a:rPr lang="en-US" sz="2000" dirty="0"/>
              <a:t>version under development). </a:t>
            </a:r>
          </a:p>
          <a:p>
            <a:pPr lvl="1"/>
            <a:r>
              <a:rPr lang="en-US" sz="2000" dirty="0"/>
              <a:t>Zoltan/Zoltan2 libraries </a:t>
            </a:r>
            <a:br>
              <a:rPr lang="en-US" sz="2000" dirty="0"/>
            </a:br>
            <a:r>
              <a:rPr lang="en-US" sz="2000" dirty="0"/>
              <a:t>provide multiple dynamic </a:t>
            </a:r>
            <a:br>
              <a:rPr lang="en-US" sz="2000" dirty="0"/>
            </a:br>
            <a:r>
              <a:rPr lang="en-US" sz="2000" dirty="0"/>
              <a:t>partitioners with general control</a:t>
            </a:r>
            <a:br>
              <a:rPr lang="en-US" sz="2000" dirty="0"/>
            </a:br>
            <a:r>
              <a:rPr lang="en-US" sz="2000" dirty="0"/>
              <a:t>of partition objects and weights.</a:t>
            </a:r>
          </a:p>
          <a:p>
            <a:pPr lvl="1"/>
            <a:r>
              <a:rPr lang="en-US" sz="2000" dirty="0"/>
              <a:t>PUMI-Balance diffusive multi-criteria</a:t>
            </a:r>
            <a:br>
              <a:rPr lang="en-US" sz="2000" dirty="0"/>
            </a:br>
            <a:r>
              <a:rPr lang="en-US" sz="2000" dirty="0"/>
              <a:t>partition improvement.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Load Balancing, Dynamic Load balancing</a:t>
            </a:r>
          </a:p>
        </p:txBody>
      </p:sp>
      <p:pic>
        <p:nvPicPr>
          <p:cNvPr id="4" name="Picture 4" descr="numRgns_HyperGra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2169648"/>
            <a:ext cx="3339192" cy="34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46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6506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Zoltan</a:t>
            </a:r>
            <a:r>
              <a:rPr lang="en-US" sz="3200" dirty="0"/>
              <a:t>/Zoltan2 Toolkits: Partitioners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79925" y="3228156"/>
            <a:ext cx="184648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>
            <a:spAutoFit/>
          </a:bodyPr>
          <a:lstStyle/>
          <a:p>
            <a:endParaRPr lang="en-US" sz="20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79925" y="3228156"/>
            <a:ext cx="184648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>
            <a:spAutoFit/>
          </a:bodyPr>
          <a:lstStyle/>
          <a:p>
            <a:endParaRPr lang="en-US" sz="20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5813" y="1879601"/>
            <a:ext cx="2067525" cy="210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57412" y="2029791"/>
            <a:ext cx="4103688" cy="10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l"/>
            <a:r>
              <a:rPr lang="en-US" sz="2000" b="1" dirty="0">
                <a:solidFill>
                  <a:srgbClr val="0000FF"/>
                </a:solidFill>
              </a:rPr>
              <a:t>Recursive Coordinate Bisection</a:t>
            </a:r>
            <a:endParaRPr lang="en-US" sz="2000" b="1" dirty="0"/>
          </a:p>
          <a:p>
            <a:pPr algn="l"/>
            <a:r>
              <a:rPr lang="en-US" sz="2000" b="1" dirty="0">
                <a:solidFill>
                  <a:srgbClr val="0000FF"/>
                </a:solidFill>
              </a:rPr>
              <a:t>Recursive Inertial Bisection</a:t>
            </a:r>
          </a:p>
          <a:p>
            <a:pPr algn="l"/>
            <a:r>
              <a:rPr lang="en-US" sz="2000" b="1" dirty="0">
                <a:solidFill>
                  <a:srgbClr val="0000FF"/>
                </a:solidFill>
              </a:rPr>
              <a:t>Multi-Jagged Multi-section</a:t>
            </a:r>
            <a:endParaRPr lang="en-US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05099" y="3502791"/>
            <a:ext cx="4486275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</a:rPr>
              <a:t>Space Filling Curves </a:t>
            </a:r>
            <a:endParaRPr lang="en-US" sz="2000" b="1" dirty="0">
              <a:latin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81188" y="4365003"/>
            <a:ext cx="6754812" cy="10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l"/>
            <a:r>
              <a:rPr lang="en-US" sz="2000" b="1" dirty="0">
                <a:solidFill>
                  <a:srgbClr val="0000FF"/>
                </a:solidFill>
              </a:rPr>
              <a:t>PHG Graph Partitioning</a:t>
            </a:r>
          </a:p>
          <a:p>
            <a:pPr algn="l"/>
            <a:r>
              <a:rPr lang="en-US" sz="2000" b="1" dirty="0">
                <a:solidFill>
                  <a:srgbClr val="0000FF"/>
                </a:solidFill>
              </a:rPr>
              <a:t>Interface to </a:t>
            </a:r>
            <a:r>
              <a:rPr lang="en-US" sz="2000" b="1" dirty="0" err="1">
                <a:solidFill>
                  <a:srgbClr val="0000FF"/>
                </a:solidFill>
              </a:rPr>
              <a:t>ParMETIS</a:t>
            </a:r>
            <a:r>
              <a:rPr lang="en-US" sz="2000" b="1" dirty="0">
                <a:solidFill>
                  <a:srgbClr val="0000FF"/>
                </a:solidFill>
              </a:rPr>
              <a:t>  </a:t>
            </a:r>
            <a:r>
              <a:rPr lang="en-US" sz="2000" b="1" dirty="0"/>
              <a:t>(U. Minnesota)</a:t>
            </a:r>
          </a:p>
          <a:p>
            <a:pPr algn="l"/>
            <a:r>
              <a:rPr lang="en-US" sz="2000" b="1" dirty="0">
                <a:solidFill>
                  <a:srgbClr val="0000FF"/>
                </a:solidFill>
              </a:rPr>
              <a:t>Interface to PT-Scotch </a:t>
            </a:r>
            <a:r>
              <a:rPr lang="en-US" sz="2000" b="1" dirty="0">
                <a:solidFill>
                  <a:srgbClr val="3948C5"/>
                </a:solidFill>
              </a:rPr>
              <a:t>(</a:t>
            </a:r>
            <a:r>
              <a:rPr lang="en-US" sz="2000" b="1" dirty="0"/>
              <a:t>U. Bordeaux</a:t>
            </a:r>
            <a:r>
              <a:rPr lang="en-US" sz="2000" b="1" dirty="0">
                <a:solidFill>
                  <a:srgbClr val="3948C5"/>
                </a:solidFill>
              </a:rPr>
              <a:t>)</a:t>
            </a:r>
            <a:endParaRPr lang="en-US" sz="2000" b="1" dirty="0">
              <a:latin typeface="Times New Roman" charset="0"/>
            </a:endParaRPr>
          </a:p>
        </p:txBody>
      </p:sp>
      <p:pic>
        <p:nvPicPr>
          <p:cNvPr id="8" name="Picture 7" descr="parmetis_ro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54525"/>
            <a:ext cx="1738312" cy="155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723900" y="5604934"/>
            <a:ext cx="6705600" cy="70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r"/>
            <a:r>
              <a:rPr lang="en-US" sz="2000" b="1" dirty="0">
                <a:solidFill>
                  <a:srgbClr val="0000FF"/>
                </a:solidFill>
              </a:rPr>
              <a:t>PHG </a:t>
            </a:r>
            <a:r>
              <a:rPr lang="en-US" sz="2000" b="1" dirty="0" err="1">
                <a:solidFill>
                  <a:srgbClr val="0000FF"/>
                </a:solidFill>
              </a:rPr>
              <a:t>Hypergraph</a:t>
            </a:r>
            <a:r>
              <a:rPr lang="en-US" sz="2000" b="1" dirty="0">
                <a:solidFill>
                  <a:srgbClr val="0000FF"/>
                </a:solidFill>
              </a:rPr>
              <a:t> Partitioning</a:t>
            </a:r>
          </a:p>
          <a:p>
            <a:pPr algn="r"/>
            <a:r>
              <a:rPr lang="en-US" sz="2000" b="1" dirty="0">
                <a:solidFill>
                  <a:srgbClr val="0000FF"/>
                </a:solidFill>
              </a:rPr>
              <a:t>Interface to </a:t>
            </a:r>
            <a:r>
              <a:rPr lang="en-US" sz="2000" b="1" dirty="0" err="1">
                <a:solidFill>
                  <a:srgbClr val="0000FF"/>
                </a:solidFill>
              </a:rPr>
              <a:t>PaToH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/>
              <a:t>(Ohio St.)</a:t>
            </a:r>
            <a:endParaRPr lang="en-US" sz="2000" b="1" dirty="0">
              <a:latin typeface="Times New Roman" charset="0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 rot="18340610" flipH="1">
            <a:off x="7041357" y="4620420"/>
            <a:ext cx="2320925" cy="1316038"/>
            <a:chOff x="3873" y="3267"/>
            <a:chExt cx="1838" cy="973"/>
          </a:xfrm>
        </p:grpSpPr>
        <p:grpSp>
          <p:nvGrpSpPr>
            <p:cNvPr id="49" name="Group 48"/>
            <p:cNvGrpSpPr>
              <a:grpSpLocks/>
            </p:cNvGrpSpPr>
            <p:nvPr/>
          </p:nvGrpSpPr>
          <p:grpSpPr bwMode="auto">
            <a:xfrm>
              <a:off x="4457" y="3392"/>
              <a:ext cx="668" cy="733"/>
              <a:chOff x="4457" y="3392"/>
              <a:chExt cx="668" cy="733"/>
            </a:xfrm>
          </p:grpSpPr>
          <p:sp>
            <p:nvSpPr>
              <p:cNvPr id="80" name="Oval 49"/>
              <p:cNvSpPr>
                <a:spLocks noChangeAspect="1" noChangeArrowheads="1"/>
              </p:cNvSpPr>
              <p:nvPr/>
            </p:nvSpPr>
            <p:spPr bwMode="auto">
              <a:xfrm rot="-10800000">
                <a:off x="4457" y="3967"/>
                <a:ext cx="158" cy="158"/>
              </a:xfrm>
              <a:prstGeom prst="ellipse">
                <a:avLst/>
              </a:prstGeom>
              <a:solidFill>
                <a:srgbClr val="FF5050"/>
              </a:solidFill>
              <a:ln w="1270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1" name="Oval 50"/>
              <p:cNvSpPr>
                <a:spLocks noChangeAspect="1" noChangeArrowheads="1"/>
              </p:cNvSpPr>
              <p:nvPr/>
            </p:nvSpPr>
            <p:spPr bwMode="auto">
              <a:xfrm rot="-10800000">
                <a:off x="4967" y="3967"/>
                <a:ext cx="158" cy="158"/>
              </a:xfrm>
              <a:prstGeom prst="ellipse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2" name="Oval 51"/>
              <p:cNvSpPr>
                <a:spLocks noChangeAspect="1" noChangeArrowheads="1"/>
              </p:cNvSpPr>
              <p:nvPr/>
            </p:nvSpPr>
            <p:spPr bwMode="auto">
              <a:xfrm rot="-10800000">
                <a:off x="4457" y="3392"/>
                <a:ext cx="158" cy="158"/>
              </a:xfrm>
              <a:prstGeom prst="ellipse">
                <a:avLst/>
              </a:prstGeom>
              <a:solidFill>
                <a:srgbClr val="FF5050"/>
              </a:solidFill>
              <a:ln w="1270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3" name="Oval 52"/>
              <p:cNvSpPr>
                <a:spLocks noChangeAspect="1" noChangeArrowheads="1"/>
              </p:cNvSpPr>
              <p:nvPr/>
            </p:nvSpPr>
            <p:spPr bwMode="auto">
              <a:xfrm rot="-10800000">
                <a:off x="4967" y="3392"/>
                <a:ext cx="158" cy="158"/>
              </a:xfrm>
              <a:prstGeom prst="ellipse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round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</p:grpSp>
        <p:sp>
          <p:nvSpPr>
            <p:cNvPr id="50" name="Oval 53"/>
            <p:cNvSpPr>
              <a:spLocks noChangeAspect="1" noChangeArrowheads="1"/>
            </p:cNvSpPr>
            <p:nvPr/>
          </p:nvSpPr>
          <p:spPr bwMode="auto">
            <a:xfrm rot="-10800000">
              <a:off x="3873" y="3680"/>
              <a:ext cx="158" cy="158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1" name="Rectangle 54"/>
            <p:cNvSpPr>
              <a:spLocks noChangeAspect="1" noChangeArrowheads="1"/>
            </p:cNvSpPr>
            <p:nvPr/>
          </p:nvSpPr>
          <p:spPr bwMode="auto">
            <a:xfrm rot="-10800000">
              <a:off x="5235" y="3267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2" name="Rectangle 55"/>
            <p:cNvSpPr>
              <a:spLocks noChangeAspect="1" noChangeArrowheads="1"/>
            </p:cNvSpPr>
            <p:nvPr/>
          </p:nvSpPr>
          <p:spPr bwMode="auto">
            <a:xfrm rot="-10800000">
              <a:off x="5235" y="4172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3" name="Rectangle 56"/>
            <p:cNvSpPr>
              <a:spLocks noChangeAspect="1" noChangeArrowheads="1"/>
            </p:cNvSpPr>
            <p:nvPr/>
          </p:nvSpPr>
          <p:spPr bwMode="auto">
            <a:xfrm rot="-10800000">
              <a:off x="4276" y="3267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4" name="Rectangle 57"/>
            <p:cNvSpPr>
              <a:spLocks noChangeAspect="1" noChangeArrowheads="1"/>
            </p:cNvSpPr>
            <p:nvPr/>
          </p:nvSpPr>
          <p:spPr bwMode="auto">
            <a:xfrm rot="-10800000">
              <a:off x="4161" y="3726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5" name="Rectangle 58"/>
            <p:cNvSpPr>
              <a:spLocks noChangeAspect="1" noChangeArrowheads="1"/>
            </p:cNvSpPr>
            <p:nvPr/>
          </p:nvSpPr>
          <p:spPr bwMode="auto">
            <a:xfrm rot="-10800000">
              <a:off x="4276" y="4166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cxnSp>
          <p:nvCxnSpPr>
            <p:cNvPr id="56" name="AutoShape 59"/>
            <p:cNvCxnSpPr>
              <a:cxnSpLocks noChangeAspect="1" noChangeShapeType="1"/>
              <a:stCxn id="81" idx="1"/>
              <a:endCxn id="52" idx="2"/>
            </p:cNvCxnSpPr>
            <p:nvPr/>
          </p:nvCxnSpPr>
          <p:spPr bwMode="auto">
            <a:xfrm>
              <a:off x="5101" y="4101"/>
              <a:ext cx="170" cy="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AutoShape 60"/>
            <p:cNvCxnSpPr>
              <a:cxnSpLocks noChangeAspect="1" noChangeShapeType="1"/>
              <a:stCxn id="83" idx="1"/>
              <a:endCxn id="52" idx="2"/>
            </p:cNvCxnSpPr>
            <p:nvPr/>
          </p:nvCxnSpPr>
          <p:spPr bwMode="auto">
            <a:xfrm>
              <a:off x="5101" y="3526"/>
              <a:ext cx="170" cy="6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AutoShape 61"/>
            <p:cNvCxnSpPr>
              <a:cxnSpLocks noChangeAspect="1" noChangeShapeType="1"/>
              <a:stCxn id="81" idx="3"/>
              <a:endCxn id="51" idx="0"/>
            </p:cNvCxnSpPr>
            <p:nvPr/>
          </p:nvCxnSpPr>
          <p:spPr bwMode="auto">
            <a:xfrm flipV="1">
              <a:off x="5101" y="3334"/>
              <a:ext cx="170" cy="65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AutoShape 62"/>
            <p:cNvCxnSpPr>
              <a:cxnSpLocks noChangeAspect="1" noChangeShapeType="1"/>
              <a:stCxn id="83" idx="3"/>
              <a:endCxn id="51" idx="0"/>
            </p:cNvCxnSpPr>
            <p:nvPr/>
          </p:nvCxnSpPr>
          <p:spPr bwMode="auto">
            <a:xfrm flipV="1">
              <a:off x="5101" y="3334"/>
              <a:ext cx="170" cy="8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AutoShape 63"/>
            <p:cNvCxnSpPr>
              <a:cxnSpLocks noChangeAspect="1" noChangeShapeType="1"/>
              <a:stCxn id="51" idx="3"/>
              <a:endCxn id="82" idx="3"/>
            </p:cNvCxnSpPr>
            <p:nvPr/>
          </p:nvCxnSpPr>
          <p:spPr bwMode="auto">
            <a:xfrm flipH="1">
              <a:off x="4591" y="3300"/>
              <a:ext cx="644" cy="11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AutoShape 64"/>
            <p:cNvCxnSpPr>
              <a:cxnSpLocks noChangeAspect="1" noChangeShapeType="1"/>
              <a:stCxn id="52" idx="3"/>
              <a:endCxn id="80" idx="1"/>
            </p:cNvCxnSpPr>
            <p:nvPr/>
          </p:nvCxnSpPr>
          <p:spPr bwMode="auto">
            <a:xfrm flipH="1" flipV="1">
              <a:off x="4591" y="4101"/>
              <a:ext cx="644" cy="10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65"/>
            <p:cNvCxnSpPr>
              <a:cxnSpLocks noChangeAspect="1" noChangeShapeType="1"/>
              <a:stCxn id="81" idx="7"/>
              <a:endCxn id="55" idx="1"/>
            </p:cNvCxnSpPr>
            <p:nvPr/>
          </p:nvCxnSpPr>
          <p:spPr bwMode="auto">
            <a:xfrm flipH="1">
              <a:off x="4347" y="4101"/>
              <a:ext cx="643" cy="9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66"/>
            <p:cNvCxnSpPr>
              <a:cxnSpLocks noChangeAspect="1" noChangeShapeType="1"/>
              <a:stCxn id="80" idx="7"/>
              <a:endCxn id="55" idx="2"/>
            </p:cNvCxnSpPr>
            <p:nvPr/>
          </p:nvCxnSpPr>
          <p:spPr bwMode="auto">
            <a:xfrm flipH="1">
              <a:off x="4312" y="4101"/>
              <a:ext cx="168" cy="6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67"/>
            <p:cNvCxnSpPr>
              <a:cxnSpLocks noChangeAspect="1" noChangeShapeType="1"/>
              <a:stCxn id="55" idx="2"/>
              <a:endCxn id="82" idx="7"/>
            </p:cNvCxnSpPr>
            <p:nvPr/>
          </p:nvCxnSpPr>
          <p:spPr bwMode="auto">
            <a:xfrm flipV="1">
              <a:off x="4312" y="3526"/>
              <a:ext cx="168" cy="6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68"/>
            <p:cNvCxnSpPr>
              <a:cxnSpLocks noChangeAspect="1" noChangeShapeType="1"/>
              <a:stCxn id="55" idx="3"/>
              <a:endCxn id="50" idx="1"/>
            </p:cNvCxnSpPr>
            <p:nvPr/>
          </p:nvCxnSpPr>
          <p:spPr bwMode="auto">
            <a:xfrm flipH="1" flipV="1">
              <a:off x="4007" y="3814"/>
              <a:ext cx="269" cy="3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69"/>
            <p:cNvCxnSpPr>
              <a:cxnSpLocks noChangeAspect="1" noChangeShapeType="1"/>
              <a:stCxn id="82" idx="5"/>
              <a:endCxn id="53" idx="0"/>
            </p:cNvCxnSpPr>
            <p:nvPr/>
          </p:nvCxnSpPr>
          <p:spPr bwMode="auto">
            <a:xfrm flipH="1" flipV="1">
              <a:off x="4312" y="3334"/>
              <a:ext cx="168" cy="8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AutoShape 70"/>
            <p:cNvCxnSpPr>
              <a:cxnSpLocks noChangeAspect="1" noChangeShapeType="1"/>
              <a:stCxn id="83" idx="5"/>
              <a:endCxn id="53" idx="1"/>
            </p:cNvCxnSpPr>
            <p:nvPr/>
          </p:nvCxnSpPr>
          <p:spPr bwMode="auto">
            <a:xfrm flipH="1" flipV="1">
              <a:off x="4347" y="3300"/>
              <a:ext cx="643" cy="11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AutoShape 71"/>
            <p:cNvCxnSpPr>
              <a:cxnSpLocks noChangeAspect="1" noChangeShapeType="1"/>
              <a:stCxn id="80" idx="5"/>
              <a:endCxn id="53" idx="0"/>
            </p:cNvCxnSpPr>
            <p:nvPr/>
          </p:nvCxnSpPr>
          <p:spPr bwMode="auto">
            <a:xfrm flipH="1" flipV="1">
              <a:off x="4312" y="3334"/>
              <a:ext cx="168" cy="65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9" name="AutoShape 72"/>
            <p:cNvCxnSpPr>
              <a:cxnSpLocks noChangeAspect="1" noChangeShapeType="1"/>
              <a:stCxn id="50" idx="3"/>
              <a:endCxn id="53" idx="3"/>
            </p:cNvCxnSpPr>
            <p:nvPr/>
          </p:nvCxnSpPr>
          <p:spPr bwMode="auto">
            <a:xfrm flipV="1">
              <a:off x="4007" y="3300"/>
              <a:ext cx="269" cy="40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AutoShape 73"/>
            <p:cNvCxnSpPr>
              <a:cxnSpLocks noChangeAspect="1" noChangeShapeType="1"/>
              <a:stCxn id="54" idx="3"/>
              <a:endCxn id="50" idx="2"/>
            </p:cNvCxnSpPr>
            <p:nvPr/>
          </p:nvCxnSpPr>
          <p:spPr bwMode="auto">
            <a:xfrm flipH="1" flipV="1">
              <a:off x="4030" y="3758"/>
              <a:ext cx="131" cy="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AutoShape 74"/>
            <p:cNvCxnSpPr>
              <a:cxnSpLocks noChangeAspect="1" noChangeShapeType="1"/>
              <a:stCxn id="80" idx="6"/>
              <a:endCxn id="54" idx="1"/>
            </p:cNvCxnSpPr>
            <p:nvPr/>
          </p:nvCxnSpPr>
          <p:spPr bwMode="auto">
            <a:xfrm flipH="1" flipV="1">
              <a:off x="4232" y="3759"/>
              <a:ext cx="224" cy="28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AutoShape 75"/>
            <p:cNvCxnSpPr>
              <a:cxnSpLocks noChangeAspect="1" noChangeShapeType="1"/>
              <a:stCxn id="82" idx="6"/>
              <a:endCxn id="54" idx="1"/>
            </p:cNvCxnSpPr>
            <p:nvPr/>
          </p:nvCxnSpPr>
          <p:spPr bwMode="auto">
            <a:xfrm flipH="1">
              <a:off x="4232" y="3470"/>
              <a:ext cx="224" cy="28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3" name="Oval 76"/>
            <p:cNvSpPr>
              <a:spLocks noChangeAspect="1" noChangeArrowheads="1"/>
            </p:cNvSpPr>
            <p:nvPr/>
          </p:nvSpPr>
          <p:spPr bwMode="auto">
            <a:xfrm rot="10800000" flipH="1">
              <a:off x="5553" y="3686"/>
              <a:ext cx="158" cy="158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74" name="Rectangle 77"/>
            <p:cNvSpPr>
              <a:spLocks noChangeAspect="1" noChangeArrowheads="1"/>
            </p:cNvSpPr>
            <p:nvPr/>
          </p:nvSpPr>
          <p:spPr bwMode="auto">
            <a:xfrm rot="10800000" flipH="1">
              <a:off x="5350" y="3732"/>
              <a:ext cx="71" cy="68"/>
            </a:xfrm>
            <a:prstGeom prst="rect">
              <a:avLst/>
            </a:prstGeom>
            <a:solidFill>
              <a:srgbClr val="EDF725"/>
            </a:solidFill>
            <a:ln w="1270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cxnSp>
          <p:nvCxnSpPr>
            <p:cNvPr id="75" name="AutoShape 78"/>
            <p:cNvCxnSpPr>
              <a:cxnSpLocks noChangeAspect="1" noChangeShapeType="1"/>
              <a:stCxn id="52" idx="1"/>
              <a:endCxn id="73" idx="1"/>
            </p:cNvCxnSpPr>
            <p:nvPr/>
          </p:nvCxnSpPr>
          <p:spPr bwMode="auto">
            <a:xfrm flipV="1">
              <a:off x="5306" y="3820"/>
              <a:ext cx="270" cy="3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AutoShape 79"/>
            <p:cNvCxnSpPr>
              <a:cxnSpLocks noChangeAspect="1" noChangeShapeType="1"/>
              <a:stCxn id="73" idx="3"/>
              <a:endCxn id="51" idx="1"/>
            </p:cNvCxnSpPr>
            <p:nvPr/>
          </p:nvCxnSpPr>
          <p:spPr bwMode="auto">
            <a:xfrm flipH="1" flipV="1">
              <a:off x="5306" y="3300"/>
              <a:ext cx="270" cy="40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AutoShape 80"/>
            <p:cNvCxnSpPr>
              <a:cxnSpLocks noChangeAspect="1" noChangeShapeType="1"/>
              <a:stCxn id="74" idx="3"/>
              <a:endCxn id="73" idx="2"/>
            </p:cNvCxnSpPr>
            <p:nvPr/>
          </p:nvCxnSpPr>
          <p:spPr bwMode="auto">
            <a:xfrm flipV="1">
              <a:off x="5420" y="3764"/>
              <a:ext cx="133" cy="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AutoShape 81"/>
            <p:cNvCxnSpPr>
              <a:cxnSpLocks noChangeAspect="1" noChangeShapeType="1"/>
              <a:stCxn id="81" idx="2"/>
              <a:endCxn id="74" idx="1"/>
            </p:cNvCxnSpPr>
            <p:nvPr/>
          </p:nvCxnSpPr>
          <p:spPr bwMode="auto">
            <a:xfrm flipV="1">
              <a:off x="5124" y="3765"/>
              <a:ext cx="226" cy="2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AutoShape 82"/>
            <p:cNvCxnSpPr>
              <a:cxnSpLocks noChangeAspect="1" noChangeShapeType="1"/>
              <a:stCxn id="83" idx="2"/>
              <a:endCxn id="74" idx="1"/>
            </p:cNvCxnSpPr>
            <p:nvPr/>
          </p:nvCxnSpPr>
          <p:spPr bwMode="auto">
            <a:xfrm>
              <a:off x="5124" y="3470"/>
              <a:ext cx="226" cy="29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190832" y="2079334"/>
            <a:ext cx="1942768" cy="1832266"/>
            <a:chOff x="5503554" y="3255619"/>
            <a:chExt cx="3197847" cy="2598654"/>
          </a:xfrm>
        </p:grpSpPr>
        <p:sp>
          <p:nvSpPr>
            <p:cNvPr id="86" name="Rectangle 85"/>
            <p:cNvSpPr/>
            <p:nvPr/>
          </p:nvSpPr>
          <p:spPr>
            <a:xfrm>
              <a:off x="5503556" y="3255619"/>
              <a:ext cx="3183248" cy="25986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6072897" y="3255619"/>
              <a:ext cx="14599" cy="25986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7028197" y="3255619"/>
              <a:ext cx="14599" cy="25986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503554" y="4583252"/>
              <a:ext cx="569341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518153" y="5363415"/>
              <a:ext cx="569341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6102094" y="5173625"/>
              <a:ext cx="940700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6072895" y="4260282"/>
              <a:ext cx="940700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7013597" y="4850656"/>
              <a:ext cx="1673205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7028196" y="3922714"/>
              <a:ext cx="1673205" cy="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6160396" y="5209218"/>
              <a:ext cx="87257" cy="862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400385" y="5347018"/>
              <a:ext cx="87257" cy="862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625775" y="5441022"/>
              <a:ext cx="87257" cy="862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734380" y="5666416"/>
              <a:ext cx="87257" cy="862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332057" y="4738493"/>
              <a:ext cx="87257" cy="86266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484457" y="5022283"/>
              <a:ext cx="87257" cy="86266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936153" y="5729441"/>
              <a:ext cx="87257" cy="86266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898778" y="5458470"/>
              <a:ext cx="87257" cy="86266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642435" y="5479479"/>
              <a:ext cx="87257" cy="86266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765639" y="5631879"/>
              <a:ext cx="87257" cy="86266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567687" y="5711283"/>
              <a:ext cx="87257" cy="86266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260824" y="5616206"/>
              <a:ext cx="87257" cy="862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236290" y="4467522"/>
              <a:ext cx="87257" cy="86266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6666053" y="4678317"/>
              <a:ext cx="87257" cy="86266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6169720" y="4999494"/>
              <a:ext cx="87257" cy="86266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696165" y="5022281"/>
              <a:ext cx="87257" cy="86266"/>
            </a:xfrm>
            <a:prstGeom prst="ellipse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848564" y="5174680"/>
              <a:ext cx="87257" cy="86266"/>
            </a:xfrm>
            <a:prstGeom prst="ellipse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600398" y="4765911"/>
              <a:ext cx="87257" cy="86266"/>
            </a:xfrm>
            <a:prstGeom prst="ellipse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927974" y="4903712"/>
              <a:ext cx="87257" cy="86266"/>
            </a:xfrm>
            <a:prstGeom prst="ellipse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533828" y="5151892"/>
              <a:ext cx="87257" cy="86266"/>
            </a:xfrm>
            <a:prstGeom prst="ellipse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702585" y="4050563"/>
              <a:ext cx="87257" cy="86266"/>
            </a:xfrm>
            <a:prstGeom prst="ellipse">
              <a:avLst/>
            </a:prstGeom>
            <a:solidFill>
              <a:srgbClr val="6600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69583" y="4348952"/>
              <a:ext cx="87257" cy="86266"/>
            </a:xfrm>
            <a:prstGeom prst="ellipse">
              <a:avLst/>
            </a:prstGeom>
            <a:solidFill>
              <a:srgbClr val="6600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621417" y="3648203"/>
              <a:ext cx="87257" cy="86266"/>
            </a:xfrm>
            <a:prstGeom prst="ellipse">
              <a:avLst/>
            </a:prstGeom>
            <a:solidFill>
              <a:srgbClr val="6600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948993" y="4077983"/>
              <a:ext cx="87257" cy="86266"/>
            </a:xfrm>
            <a:prstGeom prst="ellipse">
              <a:avLst/>
            </a:prstGeom>
            <a:solidFill>
              <a:srgbClr val="6600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54847" y="4326165"/>
              <a:ext cx="87257" cy="86266"/>
            </a:xfrm>
            <a:prstGeom prst="ellipse">
              <a:avLst/>
            </a:prstGeom>
            <a:solidFill>
              <a:srgbClr val="66006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732623" y="3781373"/>
              <a:ext cx="87257" cy="862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578465" y="4035964"/>
              <a:ext cx="87257" cy="862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6417887" y="3495805"/>
              <a:ext cx="87257" cy="862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18453" y="3356226"/>
              <a:ext cx="87257" cy="862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263729" y="4013177"/>
              <a:ext cx="87257" cy="8626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7217871" y="5142631"/>
              <a:ext cx="87257" cy="86266"/>
            </a:xfrm>
            <a:prstGeom prst="ellipse">
              <a:avLst/>
            </a:prstGeom>
            <a:solidFill>
              <a:srgbClr val="CC99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8333739" y="5280430"/>
              <a:ext cx="87257" cy="86266"/>
            </a:xfrm>
            <a:prstGeom prst="ellipse">
              <a:avLst/>
            </a:prstGeom>
            <a:solidFill>
              <a:srgbClr val="CC99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7741641" y="4980263"/>
              <a:ext cx="87257" cy="86266"/>
            </a:xfrm>
            <a:prstGeom prst="ellipse">
              <a:avLst/>
            </a:prstGeom>
            <a:solidFill>
              <a:srgbClr val="CC99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8215197" y="5599827"/>
              <a:ext cx="87257" cy="86266"/>
            </a:xfrm>
            <a:prstGeom prst="ellipse">
              <a:avLst/>
            </a:prstGeom>
            <a:solidFill>
              <a:srgbClr val="CC99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7493475" y="5549618"/>
              <a:ext cx="87257" cy="86266"/>
            </a:xfrm>
            <a:prstGeom prst="ellipse">
              <a:avLst/>
            </a:prstGeom>
            <a:solidFill>
              <a:srgbClr val="CC99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7370271" y="4200108"/>
              <a:ext cx="87257" cy="86266"/>
            </a:xfrm>
            <a:prstGeom prst="ellipse">
              <a:avLst/>
            </a:prstGeom>
            <a:solidFill>
              <a:srgbClr val="FF2CF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486137" y="4279513"/>
              <a:ext cx="87257" cy="86266"/>
            </a:xfrm>
            <a:prstGeom prst="ellipse">
              <a:avLst/>
            </a:prstGeom>
            <a:solidFill>
              <a:srgbClr val="FF2CF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7952432" y="4066940"/>
              <a:ext cx="87257" cy="86266"/>
            </a:xfrm>
            <a:prstGeom prst="ellipse">
              <a:avLst/>
            </a:prstGeom>
            <a:solidFill>
              <a:srgbClr val="FF2CF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367594" y="4598908"/>
              <a:ext cx="87257" cy="86266"/>
            </a:xfrm>
            <a:prstGeom prst="ellipse">
              <a:avLst/>
            </a:prstGeom>
            <a:solidFill>
              <a:srgbClr val="FF2CF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7645874" y="4548704"/>
              <a:ext cx="87257" cy="86266"/>
            </a:xfrm>
            <a:prstGeom prst="ellipse">
              <a:avLst/>
            </a:prstGeom>
            <a:solidFill>
              <a:srgbClr val="FF2CF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7478876" y="3359781"/>
              <a:ext cx="87257" cy="86266"/>
            </a:xfrm>
            <a:prstGeom prst="ellipse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8434164" y="3439186"/>
              <a:ext cx="87257" cy="86266"/>
            </a:xfrm>
            <a:prstGeom prst="ellipse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7900457" y="3401803"/>
              <a:ext cx="87257" cy="86266"/>
            </a:xfrm>
            <a:prstGeom prst="ellipse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8082050" y="3714803"/>
              <a:ext cx="87257" cy="86266"/>
            </a:xfrm>
            <a:prstGeom prst="ellipse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272747" y="3708397"/>
              <a:ext cx="87257" cy="86266"/>
            </a:xfrm>
            <a:prstGeom prst="ellipse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1044" y="952500"/>
            <a:ext cx="7428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Suite of partitioners supports a wide range of applications; </a:t>
            </a:r>
            <a:br>
              <a:rPr lang="en-US" sz="2000" b="1" i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no single partitioner is best for all applications.</a:t>
            </a:r>
          </a:p>
        </p:txBody>
      </p:sp>
      <p:sp>
        <p:nvSpPr>
          <p:cNvPr id="142" name="Text Box 4"/>
          <p:cNvSpPr txBox="1">
            <a:spLocks noChangeArrowheads="1"/>
          </p:cNvSpPr>
          <p:nvPr/>
        </p:nvSpPr>
        <p:spPr bwMode="auto">
          <a:xfrm>
            <a:off x="0" y="1702568"/>
            <a:ext cx="1485900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l"/>
            <a:r>
              <a:rPr lang="en-US" sz="2000" b="1" i="1" dirty="0"/>
              <a:t>Geometric</a:t>
            </a:r>
            <a:endParaRPr lang="en-US" sz="2000" i="1" dirty="0"/>
          </a:p>
        </p:txBody>
      </p:sp>
      <p:sp>
        <p:nvSpPr>
          <p:cNvPr id="143" name="Text Box 4"/>
          <p:cNvSpPr txBox="1">
            <a:spLocks noChangeArrowheads="1"/>
          </p:cNvSpPr>
          <p:nvPr/>
        </p:nvSpPr>
        <p:spPr bwMode="auto">
          <a:xfrm>
            <a:off x="0" y="4052068"/>
            <a:ext cx="2247900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1" tIns="45716" rIns="91431" bIns="45716" anchor="ctr">
            <a:spAutoFit/>
          </a:bodyPr>
          <a:lstStyle/>
          <a:p>
            <a:pPr algn="l"/>
            <a:r>
              <a:rPr lang="en-US" sz="2000" b="1" i="1" dirty="0">
                <a:solidFill>
                  <a:srgbClr val="000000"/>
                </a:solidFill>
              </a:rPr>
              <a:t>Topology-based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40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47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91575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68300" y="1"/>
            <a:ext cx="80772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75"/>
                </a:solidFill>
                <a:sym typeface="Arial Narrow"/>
              </a:rPr>
              <a:t>A New Graph Partitioner for GPU: Jet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212271" y="1066799"/>
            <a:ext cx="8931729" cy="52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Multilevel graph partitioner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GPU.</a:t>
            </a:r>
          </a:p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Uses new label propagation type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refinement algorithm.</a:t>
            </a:r>
          </a:p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(blue bars) slightly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better than Metis/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Parametis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significant speedup due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GPU execution.</a:t>
            </a:r>
          </a:p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partitions for 98% of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test graphs from finite 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 meshes.</a:t>
            </a:r>
          </a:p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single GPU (up to ~1B edges)</a:t>
            </a:r>
          </a:p>
          <a:p>
            <a:pPr marL="292100" marR="0" lvl="0" indent="-292100" algn="l" rtl="0">
              <a:spcBef>
                <a:spcPts val="300"/>
              </a:spcBef>
              <a:spcAft>
                <a:spcPts val="30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 GPU - distributed memory version is under development.</a:t>
            </a:r>
          </a:p>
          <a:p>
            <a:pPr marL="292100" marR="0" lvl="0" indent="-292100" algn="l" rtl="0">
              <a:spcBef>
                <a:spcPts val="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D6C50-A548-DB0C-C63D-412648CC3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r="8320" b="3729"/>
          <a:stretch/>
        </p:blipFill>
        <p:spPr>
          <a:xfrm>
            <a:off x="4425043" y="978904"/>
            <a:ext cx="4506685" cy="3894176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B02B42A-3154-B1C2-7890-B1431D42A801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48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56454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ABE133-696E-854B-BB24-46A96F48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4" y="1005038"/>
            <a:ext cx="6131215" cy="5372612"/>
          </a:xfrm>
        </p:spPr>
        <p:txBody>
          <a:bodyPr/>
          <a:lstStyle/>
          <a:p>
            <a:pPr>
              <a:spcBef>
                <a:spcPts val="976"/>
              </a:spcBef>
              <a:buSzPct val="140000"/>
            </a:pPr>
            <a:r>
              <a:rPr lang="en-US" dirty="0"/>
              <a:t>Hyper-graph supports multiple dependencies (edges) between application work/data items (vertices).</a:t>
            </a:r>
          </a:p>
          <a:p>
            <a:pPr>
              <a:spcBef>
                <a:spcPts val="976"/>
              </a:spcBef>
              <a:buSzPct val="140000"/>
            </a:pPr>
            <a:r>
              <a:rPr lang="en-US" dirty="0"/>
              <a:t>Application defined graph vertices </a:t>
            </a:r>
            <a:br>
              <a:rPr lang="en-US" dirty="0"/>
            </a:br>
            <a:r>
              <a:rPr lang="en-US" dirty="0"/>
              <a:t>and edges.</a:t>
            </a:r>
          </a:p>
          <a:p>
            <a:pPr>
              <a:spcBef>
                <a:spcPts val="976"/>
              </a:spcBef>
              <a:buSzPct val="140000"/>
            </a:pPr>
            <a:r>
              <a:rPr lang="en-US" dirty="0"/>
              <a:t>Diffusion movement of work from heavily loaded parts to lightly loaded parts.</a:t>
            </a:r>
          </a:p>
          <a:p>
            <a:pPr>
              <a:spcBef>
                <a:spcPts val="976"/>
              </a:spcBef>
              <a:buSzPct val="140000"/>
            </a:pPr>
            <a:r>
              <a:rPr lang="en-US" dirty="0"/>
              <a:t>In 8 seconds, PUMI-Balance reduced a 53% </a:t>
            </a:r>
            <a:r>
              <a:rPr lang="en-US" dirty="0" err="1"/>
              <a:t>vtx</a:t>
            </a:r>
            <a:r>
              <a:rPr lang="en-US" dirty="0"/>
              <a:t> imbalance to 6%, at a cost of 5% elm imbalance, and edge cut increase by 1% on a 1.3B element mesh.</a:t>
            </a:r>
          </a:p>
          <a:p>
            <a:pPr>
              <a:spcBef>
                <a:spcPts val="976"/>
              </a:spcBef>
              <a:buSzPct val="140000"/>
            </a:pPr>
            <a:r>
              <a:rPr lang="en-US" dirty="0"/>
              <a:t>Applied to PIC calculations for particle balance – 20% reduction in run time.</a:t>
            </a:r>
          </a:p>
          <a:p>
            <a:pPr lvl="1">
              <a:buSzPct val="140000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2A6A5-2788-6740-B2A4-3D9819E6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22" y="53795"/>
            <a:ext cx="8770556" cy="603751"/>
          </a:xfrm>
        </p:spPr>
        <p:txBody>
          <a:bodyPr/>
          <a:lstStyle/>
          <a:p>
            <a:pPr lvl="1"/>
            <a:r>
              <a:rPr lang="en-US" sz="2800" dirty="0"/>
              <a:t>PUMI-Balance Reduces Hyper-Graph Imbalance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75" y="1066800"/>
            <a:ext cx="3580145" cy="2508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B33F1-0CA6-5A44-81A4-28B44A4B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3774244"/>
            <a:ext cx="2926583" cy="2194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97022-E296-7643-A816-4ABFC7847C93}"/>
              </a:ext>
            </a:extLst>
          </p:cNvPr>
          <p:cNvSpPr txBox="1"/>
          <p:nvPr/>
        </p:nvSpPr>
        <p:spPr>
          <a:xfrm>
            <a:off x="5716080" y="5931526"/>
            <a:ext cx="3427920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600" dirty="0">
                <a:latin typeface="Helvetica"/>
                <a:ea typeface="ＭＳ Ｐゴシック"/>
              </a:rPr>
              <a:t>Application of </a:t>
            </a:r>
            <a:r>
              <a:rPr lang="en-US" sz="1600" dirty="0" err="1">
                <a:latin typeface="Helvetica"/>
                <a:ea typeface="ＭＳ Ｐゴシック"/>
              </a:rPr>
              <a:t>EnGPar</a:t>
            </a:r>
            <a:r>
              <a:rPr lang="en-US" sz="1600" dirty="0">
                <a:latin typeface="Helvetica"/>
                <a:ea typeface="ＭＳ Ｐゴシック"/>
              </a:rPr>
              <a:t> particle dynamic load balancing in a </a:t>
            </a:r>
            <a:r>
              <a:rPr lang="en-US" sz="1600" dirty="0" err="1">
                <a:latin typeface="Helvetica"/>
                <a:ea typeface="ＭＳ Ｐゴシック"/>
              </a:rPr>
              <a:t>GITRm</a:t>
            </a:r>
            <a:r>
              <a:rPr lang="en-US" sz="1600" dirty="0">
                <a:latin typeface="Helvetica"/>
                <a:ea typeface="ＭＳ Ｐゴシック"/>
              </a:rPr>
              <a:t> impurity transport simulation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1D9055D-D4B3-623D-3E25-CE147A2A9F2F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49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28622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1"/>
          <p:cNvSpPr>
            <a:spLocks noGrp="1"/>
          </p:cNvSpPr>
          <p:nvPr>
            <p:ph idx="1"/>
          </p:nvPr>
        </p:nvSpPr>
        <p:spPr>
          <a:xfrm>
            <a:off x="218077" y="965094"/>
            <a:ext cx="8925923" cy="52336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Parallel data and services used to develop adaptive simulations: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Geometric model topology for domain linkage.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Mesh topology – it must be distributed. 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Simulation fields distributed over geometric model and mesh.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Partition control.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Dynamic load </a:t>
            </a:r>
            <a:br>
              <a:rPr lang="en-US" dirty="0"/>
            </a:br>
            <a:r>
              <a:rPr lang="en-US" dirty="0"/>
              <a:t>balancing required </a:t>
            </a:r>
            <a:br>
              <a:rPr lang="en-US" dirty="0"/>
            </a:br>
            <a:r>
              <a:rPr lang="en-US" dirty="0"/>
              <a:t>at multiple steps. </a:t>
            </a:r>
          </a:p>
          <a:p>
            <a:pPr marL="234950" indent="-234950">
              <a:spcBef>
                <a:spcPts val="216"/>
              </a:spcBef>
            </a:pPr>
            <a:r>
              <a:rPr lang="en-US" dirty="0"/>
              <a:t>API’s to link to:</a:t>
            </a:r>
          </a:p>
          <a:p>
            <a:pPr marL="520700" lvl="1" indent="-260350">
              <a:lnSpc>
                <a:spcPct val="90000"/>
              </a:lnSpc>
              <a:spcBef>
                <a:spcPts val="216"/>
              </a:spcBef>
            </a:pPr>
            <a:r>
              <a:rPr lang="en-US" dirty="0"/>
              <a:t>CAD/Geometry</a:t>
            </a:r>
          </a:p>
          <a:p>
            <a:pPr marL="520700" lvl="1" indent="-260350">
              <a:lnSpc>
                <a:spcPct val="90000"/>
              </a:lnSpc>
              <a:spcBef>
                <a:spcPts val="216"/>
              </a:spcBef>
            </a:pPr>
            <a:r>
              <a:rPr lang="en-US" dirty="0"/>
              <a:t>Mesh generation</a:t>
            </a:r>
            <a:br>
              <a:rPr lang="en-US" dirty="0"/>
            </a:br>
            <a:r>
              <a:rPr lang="en-US" dirty="0"/>
              <a:t>and adaptation.</a:t>
            </a:r>
          </a:p>
          <a:p>
            <a:pPr marL="520700" lvl="1" indent="-260350">
              <a:lnSpc>
                <a:spcPct val="90000"/>
              </a:lnSpc>
              <a:spcBef>
                <a:spcPts val="216"/>
              </a:spcBef>
            </a:pPr>
            <a:r>
              <a:rPr lang="en-US" dirty="0"/>
              <a:t>Error estimation.</a:t>
            </a:r>
          </a:p>
          <a:p>
            <a:pPr marL="520700" lvl="1" indent="-260350">
              <a:lnSpc>
                <a:spcPct val="90000"/>
              </a:lnSpc>
              <a:spcBef>
                <a:spcPts val="216"/>
              </a:spcBef>
            </a:pPr>
            <a:r>
              <a:rPr lang="en-US" dirty="0"/>
              <a:t>Field transfer.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3095544" y="2833078"/>
            <a:ext cx="5950764" cy="3503536"/>
            <a:chOff x="177800" y="926590"/>
            <a:chExt cx="8379658" cy="4573217"/>
          </a:xfrm>
        </p:grpSpPr>
        <p:grpSp>
          <p:nvGrpSpPr>
            <p:cNvPr id="10" name="Group 9"/>
            <p:cNvGrpSpPr/>
            <p:nvPr/>
          </p:nvGrpSpPr>
          <p:grpSpPr>
            <a:xfrm>
              <a:off x="2939926" y="2954961"/>
              <a:ext cx="3116585" cy="2510539"/>
              <a:chOff x="2987891" y="2952471"/>
              <a:chExt cx="3116585" cy="2373039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2987891" y="2952471"/>
                <a:ext cx="3116585" cy="2373039"/>
              </a:xfrm>
              <a:prstGeom prst="roundRect">
                <a:avLst/>
              </a:prstGeom>
              <a:solidFill>
                <a:srgbClr val="82D7D7"/>
              </a:solidFill>
              <a:ln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eaLnBrk="0" hangingPunct="0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Calibri"/>
                    <a:cs typeface="Calibri"/>
                  </a:rPr>
                  <a:t>Parallel Data &amp; Services</a:t>
                </a:r>
                <a:endParaRPr lang="en-US" sz="1200" b="1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3526002" y="3400799"/>
                <a:ext cx="1996953" cy="295502"/>
              </a:xfrm>
              <a:prstGeom prst="roundRect">
                <a:avLst/>
              </a:prstGeom>
              <a:solidFill>
                <a:srgbClr val="3324A0"/>
              </a:solidFill>
              <a:ln>
                <a:noFill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 anchorCtr="1">
                <a:noAutofit/>
              </a:bodyPr>
              <a:lstStyle/>
              <a:p>
                <a:pPr algn="ctr"/>
                <a:r>
                  <a:rPr lang="en-US" sz="1200" dirty="0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 Domain Topology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3366638" y="3739855"/>
                <a:ext cx="2337673" cy="315526"/>
              </a:xfrm>
              <a:prstGeom prst="roundRect">
                <a:avLst/>
              </a:prstGeom>
              <a:solidFill>
                <a:srgbClr val="3324A0"/>
              </a:solidFill>
              <a:ln>
                <a:solidFill>
                  <a:srgbClr val="0508A9"/>
                </a:solidFill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 anchorCtr="1">
                <a:noAutofit/>
              </a:bodyPr>
              <a:lstStyle/>
              <a:p>
                <a:pPr algn="ctr"/>
                <a:r>
                  <a:rPr lang="en-US" sz="1200" dirty="0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Mesh Topology/Shape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3221407" y="4825553"/>
                <a:ext cx="2606146" cy="301445"/>
              </a:xfrm>
              <a:prstGeom prst="roundRect">
                <a:avLst/>
              </a:prstGeom>
              <a:solidFill>
                <a:srgbClr val="3324A0"/>
              </a:solidFill>
              <a:ln>
                <a:solidFill>
                  <a:srgbClr val="0508A9"/>
                </a:solidFill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 anchorCtr="1">
                <a:noAutofit/>
              </a:bodyPr>
              <a:lstStyle/>
              <a:p>
                <a:pPr algn="ctr"/>
                <a:r>
                  <a:rPr lang="en-US" sz="1200" dirty="0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Dynamic Load Balancing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3584808" y="4117402"/>
                <a:ext cx="1938147" cy="289064"/>
              </a:xfrm>
              <a:prstGeom prst="roundRect">
                <a:avLst/>
              </a:prstGeom>
              <a:solidFill>
                <a:srgbClr val="3324A0"/>
              </a:solidFill>
              <a:ln>
                <a:solidFill>
                  <a:srgbClr val="0508A9"/>
                </a:solidFill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 anchorCtr="1">
                <a:noAutofit/>
              </a:bodyPr>
              <a:lstStyle/>
              <a:p>
                <a:pPr algn="ctr"/>
                <a:r>
                  <a:rPr lang="en-US" sz="1200" dirty="0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Simulation Fields</a:t>
                </a:r>
              </a:p>
            </p:txBody>
          </p:sp>
        </p:grpSp>
        <p:sp>
          <p:nvSpPr>
            <p:cNvPr id="11" name="Rounded Rectangle 10"/>
            <p:cNvSpPr/>
            <p:nvPr/>
          </p:nvSpPr>
          <p:spPr bwMode="auto">
            <a:xfrm>
              <a:off x="177800" y="926590"/>
              <a:ext cx="3759200" cy="495810"/>
            </a:xfrm>
            <a:prstGeom prst="roundRect">
              <a:avLst/>
            </a:prstGeom>
            <a:solidFill>
              <a:srgbClr val="B70D22"/>
            </a:solidFill>
            <a:ln>
              <a:solidFill>
                <a:srgbClr val="B70D22"/>
              </a:solidFill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 algn="ctr"/>
              <a:r>
                <a:rPr lang="en-US" sz="1200" dirty="0">
                  <a:ln w="18000">
                    <a:noFill/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cs typeface="Calibri"/>
                </a:rPr>
                <a:t>Physics and Model Parameters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413138" y="926590"/>
              <a:ext cx="4144320" cy="482600"/>
            </a:xfrm>
            <a:prstGeom prst="roundRect">
              <a:avLst/>
            </a:prstGeom>
            <a:solidFill>
              <a:srgbClr val="B70D22"/>
            </a:solidFill>
            <a:ln>
              <a:solidFill>
                <a:srgbClr val="B70D22"/>
              </a:solidFill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 algn="ctr"/>
              <a:r>
                <a:rPr lang="en-US" sz="1200" dirty="0">
                  <a:ln w="18000">
                    <a:noFill/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cs typeface="Calibri"/>
                </a:rPr>
                <a:t>Input Domain Definition with Attributes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278093" y="4605237"/>
              <a:ext cx="1493263" cy="639642"/>
            </a:xfrm>
            <a:prstGeom prst="roundRect">
              <a:avLst/>
            </a:prstGeom>
            <a:solidFill>
              <a:srgbClr val="946D29"/>
            </a:solidFill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pPr algn="ctr"/>
              <a:r>
                <a:rPr lang="en-US" sz="1200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Calibri"/>
                </a:rPr>
                <a:t>Mesh-Based Analysis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135558" y="2839472"/>
              <a:ext cx="1276423" cy="962948"/>
            </a:xfrm>
            <a:prstGeom prst="roundRect">
              <a:avLst/>
            </a:prstGeom>
            <a:solidFill>
              <a:srgbClr val="4821A0"/>
            </a:solidFill>
            <a:ln>
              <a:solidFill>
                <a:srgbClr val="5B1FAB"/>
              </a:solidFill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 anchorCtr="1">
              <a:noAutofit/>
            </a:bodyPr>
            <a:lstStyle/>
            <a:p>
              <a:pPr algn="ctr"/>
              <a:r>
                <a:rPr lang="en-US" sz="1200" dirty="0">
                  <a:ln w="18000">
                    <a:noFill/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cs typeface="Calibri"/>
                </a:rPr>
                <a:t>Complete Domain Definition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584808" y="1683640"/>
              <a:ext cx="2242745" cy="639265"/>
            </a:xfrm>
            <a:prstGeom prst="roundRect">
              <a:avLst/>
            </a:prstGeom>
            <a:solidFill>
              <a:srgbClr val="3B5F17"/>
            </a:solidFill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 anchorCtr="1">
              <a:noAutofit/>
            </a:bodyPr>
            <a:lstStyle/>
            <a:p>
              <a:pPr algn="ctr"/>
              <a:r>
                <a:rPr lang="en-US" sz="1200" dirty="0">
                  <a:ln w="18000">
                    <a:noFill/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cs typeface="Calibri"/>
                </a:rPr>
                <a:t>Mesh Generation and/or Adaptation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674813" y="4344053"/>
              <a:ext cx="1882642" cy="778034"/>
              <a:chOff x="6382313" y="2594749"/>
              <a:chExt cx="1446213" cy="804596"/>
            </a:xfrm>
            <a:solidFill>
              <a:schemeClr val="accent3">
                <a:lumMod val="6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6382313" y="2594749"/>
                <a:ext cx="1446213" cy="804596"/>
              </a:xfrm>
              <a:prstGeom prst="roundRect">
                <a:avLst/>
              </a:prstGeom>
              <a:solidFill>
                <a:srgbClr val="5789A4"/>
              </a:solidFill>
              <a:ln>
                <a:noFill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eaLnBrk="0" hangingPunct="0">
                  <a:defRPr/>
                </a:pPr>
                <a:endParaRPr lang="en-US" sz="1200" dirty="0">
                  <a:solidFill>
                    <a:srgbClr val="00549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62919" y="2689542"/>
                <a:ext cx="1295400" cy="65102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Postprocessing</a:t>
                </a:r>
                <a:r>
                  <a:rPr lang="en-US" sz="1200" dirty="0">
                    <a:ln w="18000">
                      <a:noFill/>
                      <a:prstDash val="solid"/>
                      <a:miter lim="800000"/>
                    </a:ln>
                    <a:solidFill>
                      <a:srgbClr val="FFFFFF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/>
                    <a:cs typeface="Calibri"/>
                  </a:rPr>
                  <a:t>/Visualization</a:t>
                </a:r>
              </a:p>
            </p:txBody>
          </p:sp>
        </p:grpSp>
        <p:sp>
          <p:nvSpPr>
            <p:cNvPr id="22" name="Rounded Rectangle 21"/>
            <p:cNvSpPr/>
            <p:nvPr/>
          </p:nvSpPr>
          <p:spPr bwMode="auto">
            <a:xfrm>
              <a:off x="1344590" y="1875164"/>
              <a:ext cx="1320800" cy="715408"/>
            </a:xfrm>
            <a:prstGeom prst="roundRect">
              <a:avLst/>
            </a:prstGeom>
            <a:solidFill>
              <a:srgbClr val="7F6501"/>
            </a:solidFill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0" hangingPunct="0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cs typeface="Calibri"/>
                </a:rPr>
                <a:t>Solution</a:t>
              </a:r>
              <a:br>
                <a:rPr lang="en-US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cs typeface="Calibri"/>
                </a:rPr>
              </a:br>
              <a:r>
                <a:rPr lang="en-US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cs typeface="Calibri"/>
                </a:rPr>
                <a:t>Transfer</a:t>
              </a: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619111" y="3494823"/>
              <a:ext cx="1714500" cy="71540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0" hangingPunct="0"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cs typeface="Calibri"/>
                </a:rPr>
                <a:t>Correction Indicator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417773" y="1422400"/>
              <a:ext cx="0" cy="32156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417772" y="2590572"/>
              <a:ext cx="1442368" cy="738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>
                  <a:latin typeface="Calibri"/>
                  <a:cs typeface="Calibri"/>
                </a:rPr>
                <a:t>PDE’s and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discretization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methods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1505984" y="1422400"/>
              <a:ext cx="0" cy="4527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19110" y="1453241"/>
              <a:ext cx="3048934" cy="356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Calibri"/>
                  <a:cs typeface="Calibri"/>
                </a:rPr>
                <a:t>Solution  transfer constraints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10499" y="5105370"/>
              <a:ext cx="1838845" cy="37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>
                  <a:latin typeface="Calibri"/>
                  <a:cs typeface="Calibri"/>
                </a:rPr>
                <a:t>mesh with fields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6082771" y="5023718"/>
              <a:ext cx="59204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1736196" y="4709957"/>
              <a:ext cx="1194830" cy="1668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1890951" y="4114408"/>
              <a:ext cx="1153053" cy="53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kern="1200" dirty="0">
                  <a:latin typeface="Calibri"/>
                  <a:cs typeface="Calibri"/>
                </a:rPr>
                <a:t>mesh with fields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>
              <a:off x="1774834" y="5048405"/>
              <a:ext cx="119135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1238514" y="5122087"/>
              <a:ext cx="1982892" cy="37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>
                  <a:latin typeface="Calibri"/>
                  <a:cs typeface="Calibri"/>
                </a:rPr>
                <a:t> calculated fields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H="1">
              <a:off x="2333610" y="4095628"/>
              <a:ext cx="59741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2351789" y="3801876"/>
              <a:ext cx="62720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1798770" y="3211596"/>
              <a:ext cx="1284392" cy="53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>
                  <a:latin typeface="Calibri"/>
                  <a:cs typeface="Calibri"/>
                </a:rPr>
                <a:t>mesh size 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          field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flipH="1" flipV="1">
              <a:off x="2623990" y="2479589"/>
              <a:ext cx="480640" cy="6044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1877109" y="2539268"/>
              <a:ext cx="1095695" cy="53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>
                  <a:latin typeface="Calibri"/>
                  <a:cs typeface="Calibri"/>
                </a:rPr>
                <a:t>meshes and fields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2665390" y="2163443"/>
              <a:ext cx="91941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2591709" y="1856975"/>
              <a:ext cx="1141736" cy="598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Calibri"/>
                  <a:cs typeface="Calibri"/>
                </a:rPr>
                <a:t>meshing </a:t>
              </a:r>
            </a:p>
            <a:p>
              <a:pPr>
                <a:lnSpc>
                  <a:spcPct val="110000"/>
                </a:lnSpc>
              </a:pPr>
              <a:r>
                <a:rPr lang="en-US" sz="1200" dirty="0">
                  <a:latin typeface="Calibri"/>
                  <a:cs typeface="Calibri"/>
                </a:rPr>
                <a:t>operation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56510" y="2085353"/>
              <a:ext cx="2297863" cy="53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>
                  <a:latin typeface="Calibri"/>
                  <a:cs typeface="Calibri"/>
                </a:rPr>
                <a:t>geometric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          interrogation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5827551" y="2247703"/>
              <a:ext cx="1441694" cy="59176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6056511" y="3253833"/>
              <a:ext cx="1052787" cy="65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4535901" y="2790954"/>
              <a:ext cx="2696162" cy="77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1200" dirty="0">
                  <a:latin typeface="Calibri"/>
                  <a:cs typeface="Calibri"/>
                </a:rPr>
                <a:t>Attributed </a:t>
              </a:r>
              <a:endParaRPr lang="en-US" sz="500" dirty="0">
                <a:latin typeface="Calibri"/>
                <a:cs typeface="Calibri"/>
              </a:endParaRPr>
            </a:p>
            <a:p>
              <a:pPr algn="r">
                <a:lnSpc>
                  <a:spcPct val="140000"/>
                </a:lnSpc>
              </a:pPr>
              <a:r>
                <a:rPr lang="en-US" sz="1050" dirty="0">
                  <a:latin typeface="Calibri"/>
                  <a:cs typeface="Calibri"/>
                </a:rPr>
                <a:t>   </a:t>
              </a:r>
              <a:r>
                <a:rPr lang="en-US" sz="1200" dirty="0">
                  <a:latin typeface="Calibri"/>
                  <a:cs typeface="Calibri"/>
                </a:rPr>
                <a:t> topology 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8218280" y="1422400"/>
              <a:ext cx="0" cy="1417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6249666" y="1422400"/>
              <a:ext cx="1976534" cy="537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dirty="0">
                  <a:latin typeface="Calibri"/>
                  <a:cs typeface="Calibri"/>
                </a:rPr>
                <a:t>non-manifold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model construction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 bwMode="auto">
            <a:xfrm>
              <a:off x="6074852" y="3706667"/>
              <a:ext cx="105278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>
              <a:off x="5920417" y="3706667"/>
              <a:ext cx="2161769" cy="37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>
                  <a:latin typeface="Calibri"/>
                  <a:cs typeface="Calibri"/>
                </a:rPr>
                <a:t>geometry updates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90045" y="2441204"/>
              <a:ext cx="1138663" cy="5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Calibri"/>
                  <a:cs typeface="Calibri"/>
                </a:rPr>
                <a:t>mesh size </a:t>
              </a:r>
              <a:br>
                <a:rPr lang="en-US" sz="1200" dirty="0">
                  <a:latin typeface="Calibri"/>
                  <a:cs typeface="Calibri"/>
                </a:rPr>
              </a:br>
              <a:r>
                <a:rPr lang="en-US" sz="1200" dirty="0">
                  <a:latin typeface="Calibri"/>
                  <a:cs typeface="Calibri"/>
                </a:rPr>
                <a:t>field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flipV="1">
              <a:off x="4328708" y="2313664"/>
              <a:ext cx="0" cy="65802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 bwMode="auto">
            <a:xfrm>
              <a:off x="5173596" y="2324690"/>
              <a:ext cx="14126" cy="6469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8" name="TextBox 87"/>
            <p:cNvSpPr txBox="1"/>
            <p:nvPr/>
          </p:nvSpPr>
          <p:spPr>
            <a:xfrm>
              <a:off x="5015776" y="2485376"/>
              <a:ext cx="811775" cy="356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latin typeface="Calibri"/>
                  <a:cs typeface="Calibri"/>
                </a:rPr>
                <a:t>mesh </a:t>
              </a:r>
            </a:p>
          </p:txBody>
        </p:sp>
        <p:sp>
          <p:nvSpPr>
            <p:cNvPr id="90" name="Rounded Rectangle 89"/>
            <p:cNvSpPr/>
            <p:nvPr/>
          </p:nvSpPr>
          <p:spPr bwMode="auto">
            <a:xfrm>
              <a:off x="3419820" y="4553690"/>
              <a:ext cx="2138996" cy="312533"/>
            </a:xfrm>
            <a:prstGeom prst="roundRect">
              <a:avLst/>
            </a:prstGeom>
            <a:solidFill>
              <a:srgbClr val="3324A0"/>
            </a:solidFill>
            <a:ln>
              <a:solidFill>
                <a:srgbClr val="0508A9"/>
              </a:solidFill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 anchorCtr="1">
              <a:noAutofit/>
            </a:bodyPr>
            <a:lstStyle/>
            <a:p>
              <a:pPr algn="ctr"/>
              <a:r>
                <a:rPr lang="en-US" sz="1200" dirty="0">
                  <a:ln w="18000">
                    <a:noFill/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cs typeface="Calibri"/>
                </a:rPr>
                <a:t> Partition Control</a:t>
              </a:r>
            </a:p>
          </p:txBody>
        </p:sp>
      </p:grpSp>
      <p:sp>
        <p:nvSpPr>
          <p:cNvPr id="54" name="Title 2"/>
          <p:cNvSpPr txBox="1">
            <a:spLocks/>
          </p:cNvSpPr>
          <p:nvPr/>
        </p:nvSpPr>
        <p:spPr bwMode="auto">
          <a:xfrm>
            <a:off x="639542" y="109396"/>
            <a:ext cx="6866158" cy="60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A2B5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4A91"/>
                </a:solidFill>
                <a:latin typeface="Arial Narrow" pitchFamily="34" charset="0"/>
                <a:ea typeface="ＭＳ Ｐゴシック" pitchFamily="48" charset="-128"/>
              </a:defRPr>
            </a:lvl9pPr>
          </a:lstStyle>
          <a:p>
            <a:r>
              <a:rPr lang="en-US" sz="3200" dirty="0">
                <a:solidFill>
                  <a:srgbClr val="000075"/>
                </a:solidFill>
              </a:rPr>
              <a:t>Creation of Parallel Adaptive Loops</a:t>
            </a:r>
          </a:p>
        </p:txBody>
      </p:sp>
      <p:sp>
        <p:nvSpPr>
          <p:cNvPr id="53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50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22735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882900"/>
            <a:ext cx="26543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4678241"/>
            <a:ext cx="35306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600" y="1041400"/>
            <a:ext cx="6438900" cy="5422900"/>
          </a:xfrm>
        </p:spPr>
        <p:txBody>
          <a:bodyPr/>
          <a:lstStyle/>
          <a:p>
            <a:pPr marL="169863" indent="-169863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 memory adaptive loops support effective data movement.</a:t>
            </a:r>
            <a:endParaRPr lang="en-US" sz="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69863" indent="-169863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In-memory </a:t>
            </a:r>
            <a:r>
              <a:rPr lang="en-US" dirty="0">
                <a:latin typeface="Arial" charset="0"/>
                <a:ea typeface="ＭＳ Ｐゴシック" charset="0"/>
              </a:rPr>
              <a:t>adaptive loops for: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MFEM </a:t>
            </a:r>
            <a:r>
              <a:rPr lang="mr-IN" dirty="0">
                <a:latin typeface="Arial" charset="0"/>
                <a:ea typeface="ＭＳ Ｐゴシック" charset="0"/>
              </a:rPr>
              <a:t>–</a:t>
            </a:r>
            <a:r>
              <a:rPr lang="en-US" dirty="0">
                <a:latin typeface="Arial" charset="0"/>
                <a:ea typeface="ＭＳ Ｐゴシック" charset="0"/>
              </a:rPr>
              <a:t> High order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               FE framework 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PHASTA – FE for NS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FUN3D – FV CFD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Proteus – multiphase FE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Albany – FE framework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ACE3P – High order FE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		  electromagnetics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M3D-C1 – FE based MHD</a:t>
            </a:r>
          </a:p>
          <a:p>
            <a:pPr marL="628650" lvl="1" indent="-284163">
              <a:lnSpc>
                <a:spcPct val="90000"/>
              </a:lnSpc>
              <a:defRPr/>
            </a:pPr>
            <a:r>
              <a:rPr lang="en-US" dirty="0" err="1">
                <a:latin typeface="Arial" charset="0"/>
                <a:ea typeface="ＭＳ Ｐゴシック" charset="0"/>
              </a:rPr>
              <a:t>Nektar</a:t>
            </a:r>
            <a:r>
              <a:rPr lang="en-US" dirty="0">
                <a:latin typeface="Arial" charset="0"/>
                <a:ea typeface="ＭＳ Ｐゴシック" charset="0"/>
              </a:rPr>
              <a:t>++ – High order FE flow</a:t>
            </a:r>
          </a:p>
          <a:p>
            <a:pPr marL="628650" lvl="1" indent="-284163">
              <a:lnSpc>
                <a:spcPct val="90000"/>
              </a:lnSpc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165100" y="127000"/>
            <a:ext cx="7112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/>
          <a:p>
            <a:pPr algn="ctr"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000075"/>
                </a:solidFill>
                <a:latin typeface="+mj-lt"/>
              </a:rPr>
              <a:t>Parallel Adaptive Simulation Workflows</a:t>
            </a:r>
          </a:p>
        </p:txBody>
      </p:sp>
      <p:pic>
        <p:nvPicPr>
          <p:cNvPr id="17" name="Picture 16" descr="Boeing_A2_wake_1920x108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8"/>
          <a:stretch/>
        </p:blipFill>
        <p:spPr>
          <a:xfrm>
            <a:off x="6362700" y="858448"/>
            <a:ext cx="2781300" cy="203715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7073900" y="1714500"/>
            <a:ext cx="207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1775" lvl="1" algn="ctr">
              <a:spcBef>
                <a:spcPts val="300"/>
              </a:spcBef>
              <a:buClr>
                <a:srgbClr val="010349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>
                <a:solidFill>
                  <a:schemeClr val="bg1"/>
                </a:solidFill>
              </a:rPr>
              <a:t>Application of active flow control to aircraft tails </a:t>
            </a:r>
          </a:p>
        </p:txBody>
      </p:sp>
      <p:sp>
        <p:nvSpPr>
          <p:cNvPr id="21511" name="Rectangle 11"/>
          <p:cNvSpPr>
            <a:spLocks noChangeArrowheads="1"/>
          </p:cNvSpPr>
          <p:nvPr/>
        </p:nvSpPr>
        <p:spPr bwMode="auto">
          <a:xfrm>
            <a:off x="6767513" y="40640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1775" lvl="1" algn="ctr">
              <a:spcBef>
                <a:spcPts val="300"/>
              </a:spcBef>
              <a:buClr>
                <a:srgbClr val="010349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>
                <a:solidFill>
                  <a:schemeClr val="bg1"/>
                </a:solidFill>
              </a:rPr>
              <a:t>Blood flow on the arterial system</a:t>
            </a:r>
          </a:p>
        </p:txBody>
      </p:sp>
      <p:sp>
        <p:nvSpPr>
          <p:cNvPr id="21512" name="Rectangle 11"/>
          <p:cNvSpPr>
            <a:spLocks noChangeArrowheads="1"/>
          </p:cNvSpPr>
          <p:nvPr/>
        </p:nvSpPr>
        <p:spPr bwMode="auto">
          <a:xfrm>
            <a:off x="5499100" y="5943600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1775" lvl="1" algn="ctr">
              <a:spcBef>
                <a:spcPts val="300"/>
              </a:spcBef>
              <a:buClr>
                <a:srgbClr val="010349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>
                <a:solidFill>
                  <a:schemeClr val="bg1"/>
                </a:solidFill>
              </a:rPr>
              <a:t>Fields in a particle accelerator</a:t>
            </a:r>
          </a:p>
        </p:txBody>
      </p:sp>
      <p:pic>
        <p:nvPicPr>
          <p:cNvPr id="10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10098" r="20824" b="14548"/>
          <a:stretch>
            <a:fillRect/>
          </a:stretch>
        </p:blipFill>
        <p:spPr bwMode="auto">
          <a:xfrm>
            <a:off x="4127826" y="1656149"/>
            <a:ext cx="1992923" cy="1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27" y="3148971"/>
            <a:ext cx="1611924" cy="14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86E257-B22A-2E69-C4B3-8A2CC57D2824}"/>
              </a:ext>
            </a:extLst>
          </p:cNvPr>
          <p:cNvSpPr txBox="1">
            <a:spLocks/>
          </p:cNvSpPr>
          <p:nvPr/>
        </p:nvSpPr>
        <p:spPr>
          <a:xfrm>
            <a:off x="4622637" y="6565661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51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5965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82600" y="0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75"/>
                </a:solidFill>
                <a:sym typeface="Arial Narrow"/>
              </a:rPr>
              <a:t>Application interactions – </a:t>
            </a:r>
            <a:r>
              <a:rPr lang="en-US" dirty="0">
                <a:solidFill>
                  <a:srgbClr val="000075"/>
                </a:solidFill>
              </a:rPr>
              <a:t>Accelerator EM</a:t>
            </a:r>
            <a:endParaRPr dirty="0">
              <a:solidFill>
                <a:srgbClr val="000075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338" y="1447676"/>
            <a:ext cx="3757632" cy="210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030" y="1447675"/>
            <a:ext cx="3757632" cy="210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338" y="3547843"/>
            <a:ext cx="3757632" cy="210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0030" y="3547842"/>
            <a:ext cx="3757632" cy="210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152400" y="948870"/>
            <a:ext cx="83058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Omega3P Electro Magnetic Solver (second-order curved meshes)</a:t>
            </a:r>
            <a:endParaRPr sz="2000" dirty="0"/>
          </a:p>
        </p:txBody>
      </p:sp>
      <p:sp>
        <p:nvSpPr>
          <p:cNvPr id="118" name="Shape 118"/>
          <p:cNvSpPr txBox="1"/>
          <p:nvPr/>
        </p:nvSpPr>
        <p:spPr>
          <a:xfrm>
            <a:off x="528450" y="5715800"/>
            <a:ext cx="82395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0000FF"/>
                </a:solidFill>
                <a:highlight>
                  <a:srgbClr val="FFFFFF"/>
                </a:highlight>
              </a:rPr>
              <a:t>This figure shows the adaptation results for the CAV17 model. (top left) shows the initial mesh with ~126K elements, (top right) shows the final (after 3 adaptation levels) mesh with ~380K elements, (bottom left) shows the first </a:t>
            </a:r>
            <a:r>
              <a:rPr lang="en-US" i="1" dirty="0" err="1">
                <a:solidFill>
                  <a:srgbClr val="0000FF"/>
                </a:solidFill>
                <a:highlight>
                  <a:srgbClr val="FFFFFF"/>
                </a:highlight>
              </a:rPr>
              <a:t>eigenmode</a:t>
            </a:r>
            <a:r>
              <a:rPr lang="en-US" i="1" dirty="0">
                <a:solidFill>
                  <a:srgbClr val="0000FF"/>
                </a:solidFill>
                <a:highlight>
                  <a:srgbClr val="FFFFFF"/>
                </a:highlight>
              </a:rPr>
              <a:t> for the electric field on the initial mesh, and (bottom right) shows the first </a:t>
            </a:r>
            <a:r>
              <a:rPr lang="en-US" i="1" dirty="0" err="1">
                <a:solidFill>
                  <a:srgbClr val="0000FF"/>
                </a:solidFill>
                <a:highlight>
                  <a:srgbClr val="FFFFFF"/>
                </a:highlight>
              </a:rPr>
              <a:t>eigenmode</a:t>
            </a:r>
            <a:r>
              <a:rPr lang="en-US" i="1" dirty="0">
                <a:solidFill>
                  <a:srgbClr val="0000FF"/>
                </a:solidFill>
                <a:highlight>
                  <a:srgbClr val="FFFFFF"/>
                </a:highlight>
              </a:rPr>
              <a:t> of the electric field on the final (adapted) mesh.</a:t>
            </a:r>
            <a:endParaRPr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52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8348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3DCC0-1FFF-574D-B5A2-CC14E1F04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9227" y="1934737"/>
            <a:ext cx="2264773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5BC3A-A1FD-314C-B829-CF5A6E6CD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60" y="2178857"/>
            <a:ext cx="2232282" cy="4099280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68300" y="1"/>
            <a:ext cx="80772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75"/>
                </a:solidFill>
                <a:sym typeface="Arial Narrow"/>
              </a:rPr>
              <a:t>Application interactions – Land Ice</a:t>
            </a:r>
            <a:endParaRPr dirty="0">
              <a:solidFill>
                <a:srgbClr val="000075"/>
              </a:solidFill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228600" y="1308100"/>
            <a:ext cx="5308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0" indent="-292100" algn="l" rtl="0">
              <a:spcBef>
                <a:spcPts val="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FELIX, a component of the Albany framework is the analysis code.</a:t>
            </a:r>
            <a:endParaRPr dirty="0"/>
          </a:p>
          <a:p>
            <a:pPr marL="292100" marR="0" lvl="0" indent="-292100" algn="l" rtl="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PUMI-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Perfromant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-Adapt parallel mesh adaptation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integrated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Albany to do:</a:t>
            </a:r>
          </a:p>
          <a:p>
            <a:pPr marL="571500" lvl="1" indent="-29210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 error.</a:t>
            </a:r>
          </a:p>
          <a:p>
            <a:pPr marL="571500" lvl="1" indent="-29210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 th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mesh.</a:t>
            </a:r>
          </a:p>
          <a:p>
            <a:pPr marL="292100" indent="-29210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sheet mesh is modified to minimize degrees of freedom.</a:t>
            </a: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2100" marR="0" lvl="0" indent="-292100" algn="l" rtl="0">
              <a:spcBef>
                <a:spcPts val="48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of interest is the ice sheet velocity.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0D93DE-89BD-AD03-72E2-9EDFA61C8BC2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53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4696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977" y="937059"/>
            <a:ext cx="8790456" cy="57558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Unstructured mesh – a spatial domain discretization composed of topological entities with general connectivity and shape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Unstructured Mesh Methods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28600" y="1787959"/>
            <a:ext cx="4445000" cy="409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112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Advantages</a:t>
            </a:r>
          </a:p>
          <a:p>
            <a:r>
              <a:rPr lang="en-US" sz="2000" dirty="0"/>
              <a:t>Automatic mesh generation for any level of geometric complexity.</a:t>
            </a:r>
          </a:p>
          <a:p>
            <a:r>
              <a:rPr lang="en-US" sz="2000" dirty="0"/>
              <a:t>Can provide the highest accuracy on a per degree of freedom basis</a:t>
            </a:r>
          </a:p>
          <a:p>
            <a:r>
              <a:rPr lang="en-US" sz="2000" dirty="0"/>
              <a:t>General mesh anisotropy possible</a:t>
            </a:r>
          </a:p>
          <a:p>
            <a:r>
              <a:rPr lang="en-US" sz="2000" dirty="0"/>
              <a:t>Meshes can easily be adaptively modified.</a:t>
            </a:r>
          </a:p>
          <a:p>
            <a:r>
              <a:rPr lang="en-US" sz="2000" dirty="0"/>
              <a:t>Given a complete geometry, with analysis attributes defined on that model, the entire simulation workflow can be automated.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660900" y="1787959"/>
            <a:ext cx="4483100" cy="377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pitchFamily="18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112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1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Disadvantages</a:t>
            </a:r>
          </a:p>
          <a:p>
            <a:r>
              <a:rPr lang="en-US" sz="2000" dirty="0"/>
              <a:t>More complex data structures and increased program complexity, particularly in parallel.</a:t>
            </a:r>
          </a:p>
          <a:p>
            <a:r>
              <a:rPr lang="en-US" sz="2000" dirty="0"/>
              <a:t>Requires careful mesh quality control (level of control required is a function of the unstructured mesh analysis code).</a:t>
            </a:r>
          </a:p>
          <a:p>
            <a:r>
              <a:rPr lang="en-US" sz="2000" dirty="0"/>
              <a:t>Poorly shaped elements increase condition number of global system which makes iterative matrix solves slower and harder.</a:t>
            </a:r>
          </a:p>
          <a:p>
            <a:r>
              <a:rPr lang="en-US" sz="2000" dirty="0"/>
              <a:t>Non-tensor product elements not as computationally efficient.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36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94883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 Narrow"/>
              </a:rPr>
              <a:t>Application interactions – RF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590" y="1026013"/>
            <a:ext cx="5841916" cy="4533900"/>
          </a:xfrm>
        </p:spPr>
        <p:txBody>
          <a:bodyPr/>
          <a:lstStyle/>
          <a:p>
            <a:pPr marL="228600" lvl="0" indent="-228600"/>
            <a:r>
              <a:rPr lang="en-US" dirty="0"/>
              <a:t>Accurate RF simulations require:</a:t>
            </a:r>
          </a:p>
          <a:p>
            <a:pPr marL="458788" lvl="1" indent="-230188"/>
            <a:r>
              <a:rPr lang="en-US" dirty="0"/>
              <a:t>Detailed antenna CAD geometry.</a:t>
            </a:r>
          </a:p>
          <a:p>
            <a:pPr marL="458788" lvl="1" indent="-230188"/>
            <a:r>
              <a:rPr lang="en-US" dirty="0"/>
              <a:t>CAD geometry defeaturing.</a:t>
            </a:r>
          </a:p>
          <a:p>
            <a:pPr marL="458788" lvl="1" indent="-230188"/>
            <a:r>
              <a:rPr lang="en-US" dirty="0"/>
              <a:t>Extracted physics curves from </a:t>
            </a:r>
            <a:br>
              <a:rPr lang="en-US" dirty="0"/>
            </a:br>
            <a:r>
              <a:rPr lang="en-US" dirty="0"/>
              <a:t>GEQDSK equilibrium file. </a:t>
            </a:r>
          </a:p>
          <a:p>
            <a:pPr marL="458788" lvl="1" indent="-230188"/>
            <a:r>
              <a:rPr lang="en-US" dirty="0"/>
              <a:t>Analysis geometry combines </a:t>
            </a:r>
            <a:br>
              <a:rPr lang="en-US" dirty="0"/>
            </a:br>
            <a:r>
              <a:rPr lang="en-US" dirty="0"/>
              <a:t>CAD, and physics geometry.</a:t>
            </a:r>
          </a:p>
          <a:p>
            <a:pPr marL="458788" lvl="1" indent="-230188"/>
            <a:r>
              <a:rPr lang="en-US" dirty="0"/>
              <a:t>3D meshes for accurate FE </a:t>
            </a:r>
            <a:br>
              <a:rPr lang="en-US" dirty="0"/>
            </a:br>
            <a:r>
              <a:rPr lang="en-US" dirty="0"/>
              <a:t>calculations in MFEM.</a:t>
            </a:r>
          </a:p>
          <a:p>
            <a:pPr marL="458788" lvl="1" indent="-230188"/>
            <a:r>
              <a:rPr lang="en-US" dirty="0"/>
              <a:t>Projection based error </a:t>
            </a:r>
            <a:br>
              <a:rPr lang="en-US" dirty="0"/>
            </a:br>
            <a:r>
              <a:rPr lang="en-US" dirty="0"/>
              <a:t>estimator.</a:t>
            </a:r>
          </a:p>
          <a:p>
            <a:pPr marL="458788" lvl="1" indent="-230188"/>
            <a:r>
              <a:rPr lang="en-US" dirty="0"/>
              <a:t>Conforming mesh </a:t>
            </a:r>
            <a:br>
              <a:rPr lang="en-US" dirty="0"/>
            </a:br>
            <a:r>
              <a:rPr lang="en-US" dirty="0"/>
              <a:t>adaptation with PUMI.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1557" y="3865011"/>
            <a:ext cx="150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CAD of antenna array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12779BD-CD5A-E34D-903B-7C8F074D38B7}"/>
              </a:ext>
            </a:extLst>
          </p:cNvPr>
          <p:cNvSpPr txBox="1"/>
          <p:nvPr/>
        </p:nvSpPr>
        <p:spPr>
          <a:xfrm>
            <a:off x="4572124" y="6383382"/>
            <a:ext cx="143678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Helvetica" pitchFamily="2" charset="0"/>
              </a:rPr>
              <a:t>Initial Mesh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43001AE4-EAA2-9C49-ADB7-80DDB51BB657}"/>
              </a:ext>
            </a:extLst>
          </p:cNvPr>
          <p:cNvSpPr txBox="1"/>
          <p:nvPr/>
        </p:nvSpPr>
        <p:spPr>
          <a:xfrm>
            <a:off x="6792256" y="6383382"/>
            <a:ext cx="203650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Helvetica" pitchFamily="2" charset="0"/>
              </a:rPr>
              <a:t>Final Adapted Mesh</a:t>
            </a:r>
          </a:p>
        </p:txBody>
      </p:sp>
      <p:pic>
        <p:nvPicPr>
          <p:cNvPr id="4" name="Google Shape;133;p30">
            <a:extLst>
              <a:ext uri="{FF2B5EF4-FFF2-40B4-BE49-F238E27FC236}">
                <a16:creationId xmlns:a16="http://schemas.microsoft.com/office/drawing/2014/main" id="{C9BF780E-771B-C7C5-9829-47249591E0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793" r="26244"/>
          <a:stretch/>
        </p:blipFill>
        <p:spPr>
          <a:xfrm>
            <a:off x="5068969" y="2502470"/>
            <a:ext cx="1509012" cy="1362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19B02C-3CCB-0018-1EFF-26583AEAF862}"/>
              </a:ext>
            </a:extLst>
          </p:cNvPr>
          <p:cNvGrpSpPr/>
          <p:nvPr/>
        </p:nvGrpSpPr>
        <p:grpSpPr>
          <a:xfrm>
            <a:off x="6520569" y="2502470"/>
            <a:ext cx="2604928" cy="2050702"/>
            <a:chOff x="6520569" y="1106973"/>
            <a:chExt cx="2604928" cy="2050702"/>
          </a:xfrm>
        </p:grpSpPr>
        <p:pic>
          <p:nvPicPr>
            <p:cNvPr id="5" name="Picture 4" descr="A picture containing sketch, art, drawing, design&#10;&#10;Description automatically generated">
              <a:extLst>
                <a:ext uri="{FF2B5EF4-FFF2-40B4-BE49-F238E27FC236}">
                  <a16:creationId xmlns:a16="http://schemas.microsoft.com/office/drawing/2014/main" id="{C3ADD37C-51E7-8061-02B9-CBDE27EB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393" y="1106973"/>
              <a:ext cx="2490104" cy="19904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9E44CE-D89C-77E0-64CC-8D7FEFEFBA8B}"/>
                </a:ext>
              </a:extLst>
            </p:cNvPr>
            <p:cNvSpPr txBox="1"/>
            <p:nvPr/>
          </p:nvSpPr>
          <p:spPr>
            <a:xfrm>
              <a:off x="6520569" y="2326678"/>
              <a:ext cx="15090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Defeatured antenna in curved mesh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F98348-8B80-34C1-09A7-EDA092A5F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68" y="986233"/>
            <a:ext cx="1822031" cy="118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59C1AF-06AF-10E3-6BF3-516DD8D90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053" y="986233"/>
            <a:ext cx="1822031" cy="118190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82943B-348C-BAA4-3865-2599E3CD8CD0}"/>
              </a:ext>
            </a:extLst>
          </p:cNvPr>
          <p:cNvSpPr txBox="1">
            <a:spLocks/>
          </p:cNvSpPr>
          <p:nvPr/>
        </p:nvSpPr>
        <p:spPr bwMode="auto">
          <a:xfrm>
            <a:off x="5204573" y="2149024"/>
            <a:ext cx="3727906" cy="2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7493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0255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lvl="1" indent="0" algn="ctr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ym typeface="Arial"/>
              </a:rPr>
              <a:t>Fast elimination of unwanted features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Google Shape;309;p60">
            <a:extLst>
              <a:ext uri="{FF2B5EF4-FFF2-40B4-BE49-F238E27FC236}">
                <a16:creationId xmlns:a16="http://schemas.microsoft.com/office/drawing/2014/main" id="{8DBDF4C8-ED04-985E-950F-5BA4AB73DD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80568"/>
          <a:stretch/>
        </p:blipFill>
        <p:spPr>
          <a:xfrm>
            <a:off x="5387258" y="4553171"/>
            <a:ext cx="1001602" cy="183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9;p60">
            <a:extLst>
              <a:ext uri="{FF2B5EF4-FFF2-40B4-BE49-F238E27FC236}">
                <a16:creationId xmlns:a16="http://schemas.microsoft.com/office/drawing/2014/main" id="{F6957ACB-6334-618E-E06F-E866F9442E1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0568"/>
          <a:stretch/>
        </p:blipFill>
        <p:spPr>
          <a:xfrm>
            <a:off x="7942217" y="4596203"/>
            <a:ext cx="990262" cy="178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20;p61">
            <a:extLst>
              <a:ext uri="{FF2B5EF4-FFF2-40B4-BE49-F238E27FC236}">
                <a16:creationId xmlns:a16="http://schemas.microsoft.com/office/drawing/2014/main" id="{DE6EA617-4731-0357-72CD-767AC60FA7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9823" r="1109"/>
          <a:stretch/>
        </p:blipFill>
        <p:spPr>
          <a:xfrm>
            <a:off x="6847974" y="4596203"/>
            <a:ext cx="962534" cy="1787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7A58A55-1646-66F6-07CD-A947C4A87B5F}"/>
              </a:ext>
            </a:extLst>
          </p:cNvPr>
          <p:cNvGrpSpPr/>
          <p:nvPr/>
        </p:nvGrpSpPr>
        <p:grpSpPr>
          <a:xfrm>
            <a:off x="4072709" y="4580137"/>
            <a:ext cx="1243523" cy="1819312"/>
            <a:chOff x="4072709" y="4580137"/>
            <a:chExt cx="1243523" cy="1819312"/>
          </a:xfrm>
        </p:grpSpPr>
        <p:pic>
          <p:nvPicPr>
            <p:cNvPr id="23" name="Google Shape;320;p61">
              <a:extLst>
                <a:ext uri="{FF2B5EF4-FFF2-40B4-BE49-F238E27FC236}">
                  <a16:creationId xmlns:a16="http://schemas.microsoft.com/office/drawing/2014/main" id="{4D1C6D43-D3C3-CAFC-7C8F-76013D7C44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80690"/>
            <a:stretch/>
          </p:blipFill>
          <p:spPr>
            <a:xfrm>
              <a:off x="4072709" y="4580137"/>
              <a:ext cx="1131864" cy="1819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FBCD4AD-A40D-1B80-2646-8CA78159923F}"/>
                </a:ext>
              </a:extLst>
            </p:cNvPr>
            <p:cNvSpPr/>
            <p:nvPr/>
          </p:nvSpPr>
          <p:spPr bwMode="auto">
            <a:xfrm>
              <a:off x="5138057" y="5007138"/>
              <a:ext cx="130629" cy="130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48" charset="0"/>
                <a:ea typeface="ＭＳ Ｐゴシック" pitchFamily="48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0DC0A8-E65A-C903-F388-F26E4EC0302A}"/>
                </a:ext>
              </a:extLst>
            </p:cNvPr>
            <p:cNvSpPr/>
            <p:nvPr/>
          </p:nvSpPr>
          <p:spPr bwMode="auto">
            <a:xfrm>
              <a:off x="5138057" y="5756366"/>
              <a:ext cx="178175" cy="2090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48" charset="0"/>
                <a:ea typeface="ＭＳ Ｐゴシック" pitchFamily="48" charset="-128"/>
              </a:endParaRPr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72E112-0913-E41C-3DB0-F1E1004E6207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54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14511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ABE133-696E-854B-BB24-46A96F48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5" y="998950"/>
            <a:ext cx="5808402" cy="558089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PUMI-Pic data structures are mesh centric: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Mesh is distributed as needed by the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application in terms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PICparts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Mesh can be graded and anisotropic.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Particle data associated with elements.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Operations take advantage of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distributed mesh topology.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Mesh relation to geometry used to speed calculation for near surface physics.</a:t>
            </a:r>
          </a:p>
          <a:p>
            <a:pPr marL="391715" lvl="1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Mesh distributed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PICparts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0238" lvl="2" indent="-234950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 with a partition of mesh into a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set of “core parts”.</a:t>
            </a:r>
          </a:p>
          <a:p>
            <a:pPr marL="630238" lvl="2" indent="-234950">
              <a:spcBef>
                <a:spcPts val="15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PICpart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defined by a “core part”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sufficient buffer to keep particles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process for one or more pushes.</a:t>
            </a:r>
            <a:b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2A6A5-2788-6740-B2A4-3D9819E6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0" y="278153"/>
            <a:ext cx="8799081" cy="357454"/>
          </a:xfrm>
        </p:spPr>
        <p:txBody>
          <a:bodyPr/>
          <a:lstStyle/>
          <a:p>
            <a:r>
              <a:rPr lang="en-US" dirty="0"/>
              <a:t>Supporting Unstructured Mesh for Particle-in-Cell Calculations</a:t>
            </a:r>
          </a:p>
        </p:txBody>
      </p:sp>
      <p:grpSp>
        <p:nvGrpSpPr>
          <p:cNvPr id="183" name="Google Shape;691;p20">
            <a:extLst>
              <a:ext uri="{FF2B5EF4-FFF2-40B4-BE49-F238E27FC236}">
                <a16:creationId xmlns:a16="http://schemas.microsoft.com/office/drawing/2014/main" id="{D22D6587-9213-6A4C-93D2-652280D32DFF}"/>
              </a:ext>
            </a:extLst>
          </p:cNvPr>
          <p:cNvGrpSpPr>
            <a:grpSpLocks noChangeAspect="1"/>
          </p:cNvGrpSpPr>
          <p:nvPr/>
        </p:nvGrpSpPr>
        <p:grpSpPr>
          <a:xfrm>
            <a:off x="5221131" y="2543824"/>
            <a:ext cx="1259888" cy="2126990"/>
            <a:chOff x="8763114" y="5674940"/>
            <a:chExt cx="935696" cy="1580389"/>
          </a:xfrm>
        </p:grpSpPr>
        <p:pic>
          <p:nvPicPr>
            <p:cNvPr id="184" name="Google Shape;692;p20">
              <a:extLst>
                <a:ext uri="{FF2B5EF4-FFF2-40B4-BE49-F238E27FC236}">
                  <a16:creationId xmlns:a16="http://schemas.microsoft.com/office/drawing/2014/main" id="{1CE508AB-EA81-ED47-86F5-6CD45C2C1BB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02340" y="5674940"/>
              <a:ext cx="885584" cy="1580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693;p20">
              <a:extLst>
                <a:ext uri="{FF2B5EF4-FFF2-40B4-BE49-F238E27FC236}">
                  <a16:creationId xmlns:a16="http://schemas.microsoft.com/office/drawing/2014/main" id="{99EA30CD-B023-4241-A58D-7C458A45A5E9}"/>
                </a:ext>
              </a:extLst>
            </p:cNvPr>
            <p:cNvSpPr txBox="1"/>
            <p:nvPr/>
          </p:nvSpPr>
          <p:spPr>
            <a:xfrm>
              <a:off x="8763114" y="6093332"/>
              <a:ext cx="935696" cy="48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3D mesh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(with high anisotropy</a:t>
              </a:r>
              <a:r>
                <a:rPr lang="en-US" sz="1350" dirty="0">
                  <a:solidFill>
                    <a:srgbClr val="FFFF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 sz="1050" dirty="0"/>
            </a:p>
          </p:txBody>
        </p:sp>
      </p:grpSp>
      <p:pic>
        <p:nvPicPr>
          <p:cNvPr id="9" name="image10.png">
            <a:extLst>
              <a:ext uri="{FF2B5EF4-FFF2-40B4-BE49-F238E27FC236}">
                <a16:creationId xmlns:a16="http://schemas.microsoft.com/office/drawing/2014/main" id="{6CCAF3A8-F043-E14F-8B6B-6AF2B0DD9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851" y="4698755"/>
            <a:ext cx="1110481" cy="21909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7C5A0B4-F006-4E46-8A36-C00BED43C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11" name="image10.png">
            <a:extLst>
              <a:ext uri="{FF2B5EF4-FFF2-40B4-BE49-F238E27FC236}">
                <a16:creationId xmlns:a16="http://schemas.microsoft.com/office/drawing/2014/main" id="{53C811C3-448B-E74E-A64A-89853322B8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15839" r="55781" b="62896"/>
          <a:stretch/>
        </p:blipFill>
        <p:spPr>
          <a:xfrm>
            <a:off x="7081735" y="4860109"/>
            <a:ext cx="1873876" cy="1910351"/>
          </a:xfrm>
          <a:prstGeom prst="rect">
            <a:avLst/>
          </a:prstGeom>
          <a:ln w="57150" cap="flat">
            <a:solidFill>
              <a:srgbClr val="FF0000"/>
            </a:solidFill>
            <a:miter lim="400000"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3B1236-7699-A04D-8F7C-7B32C223BA6F}"/>
              </a:ext>
            </a:extLst>
          </p:cNvPr>
          <p:cNvSpPr/>
          <p:nvPr/>
        </p:nvSpPr>
        <p:spPr bwMode="auto">
          <a:xfrm>
            <a:off x="5984052" y="4865826"/>
            <a:ext cx="313387" cy="306471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33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7E7FD2-95CA-8941-82B1-5E32946CDE56}"/>
              </a:ext>
            </a:extLst>
          </p:cNvPr>
          <p:cNvCxnSpPr>
            <a:cxnSpLocks/>
          </p:cNvCxnSpPr>
          <p:nvPr/>
        </p:nvCxnSpPr>
        <p:spPr bwMode="auto">
          <a:xfrm flipH="1">
            <a:off x="6297247" y="4798485"/>
            <a:ext cx="784488" cy="625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21CE6-2172-644D-8384-C46F2FB94F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97245" y="5172297"/>
            <a:ext cx="747923" cy="13487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E31E5D-5D4A-9A46-A8DC-F7DB955BB362}"/>
              </a:ext>
            </a:extLst>
          </p:cNvPr>
          <p:cNvGrpSpPr>
            <a:grpSpLocks noChangeAspect="1"/>
          </p:cNvGrpSpPr>
          <p:nvPr/>
        </p:nvGrpSpPr>
        <p:grpSpPr>
          <a:xfrm>
            <a:off x="6602233" y="2678780"/>
            <a:ext cx="2365240" cy="1964093"/>
            <a:chOff x="755443" y="4524376"/>
            <a:chExt cx="3106404" cy="20257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94AF32-7217-4E49-A000-9045B23F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6347" y="4638089"/>
              <a:ext cx="825500" cy="13081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3FA438-0647-FF43-AF18-FFD22A420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443" y="4530812"/>
              <a:ext cx="1054100" cy="2019300"/>
            </a:xfrm>
            <a:prstGeom prst="rect">
              <a:avLst/>
            </a:prstGeom>
          </p:spPr>
        </p:pic>
        <p:sp>
          <p:nvSpPr>
            <p:cNvPr id="18" name="Shape 471">
              <a:extLst>
                <a:ext uri="{FF2B5EF4-FFF2-40B4-BE49-F238E27FC236}">
                  <a16:creationId xmlns:a16="http://schemas.microsoft.com/office/drawing/2014/main" id="{41A1A13E-A1FD-F44F-B1B5-3B55FDC32483}"/>
                </a:ext>
              </a:extLst>
            </p:cNvPr>
            <p:cNvSpPr/>
            <p:nvPr/>
          </p:nvSpPr>
          <p:spPr>
            <a:xfrm>
              <a:off x="1738848" y="4524376"/>
              <a:ext cx="1482927" cy="91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>
                <a:defRPr sz="1700"/>
              </a:lvl1pPr>
            </a:lstStyle>
            <a:p>
              <a:r>
                <a:rPr lang="en-US" sz="1275" dirty="0"/>
                <a:t>A </a:t>
              </a:r>
              <a:r>
                <a:rPr lang="en-US" sz="1275" dirty="0" err="1"/>
                <a:t>PICPart</a:t>
              </a:r>
              <a:r>
                <a:rPr lang="en-US" sz="1275" dirty="0"/>
                <a:t> with</a:t>
              </a:r>
              <a:br>
                <a:rPr lang="en-US" sz="1275" dirty="0"/>
              </a:br>
              <a:r>
                <a:rPr lang="en-US" sz="1275" dirty="0"/>
                <a:t>part buffers.</a:t>
              </a:r>
              <a:endParaRPr sz="1275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9CFB1-3DF4-3A46-AC69-9EED1F111AFE}"/>
                </a:ext>
              </a:extLst>
            </p:cNvPr>
            <p:cNvSpPr/>
            <p:nvPr/>
          </p:nvSpPr>
          <p:spPr bwMode="auto">
            <a:xfrm>
              <a:off x="921324" y="5493189"/>
              <a:ext cx="430450" cy="386911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516D1F-13D8-1D49-A2F1-C2F6B633E3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43738" y="5160633"/>
              <a:ext cx="1692609" cy="462593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Shape 471">
            <a:extLst>
              <a:ext uri="{FF2B5EF4-FFF2-40B4-BE49-F238E27FC236}">
                <a16:creationId xmlns:a16="http://schemas.microsoft.com/office/drawing/2014/main" id="{ECB6EE35-ACE9-044A-89DC-E308CC898099}"/>
              </a:ext>
            </a:extLst>
          </p:cNvPr>
          <p:cNvSpPr/>
          <p:nvPr/>
        </p:nvSpPr>
        <p:spPr>
          <a:xfrm>
            <a:off x="7365635" y="3903240"/>
            <a:ext cx="1723448" cy="961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sz="1200" dirty="0"/>
              <a:t>Upper: </a:t>
            </a:r>
            <a:r>
              <a:rPr lang="en-US" sz="1200" dirty="0" err="1"/>
              <a:t>PICpart</a:t>
            </a:r>
            <a:r>
              <a:rPr lang="en-US" sz="1200" dirty="0"/>
              <a:t> more for random particle motion.</a:t>
            </a:r>
          </a:p>
          <a:p>
            <a:r>
              <a:rPr lang="en-US" sz="1200" dirty="0"/>
              <a:t>Lower: Two </a:t>
            </a:r>
            <a:r>
              <a:rPr lang="en-US" sz="1200" dirty="0" err="1"/>
              <a:t>PICparts</a:t>
            </a:r>
            <a:r>
              <a:rPr lang="en-US" sz="1200" dirty="0"/>
              <a:t> for field following particles  </a:t>
            </a:r>
            <a:endParaRPr sz="1200" dirty="0"/>
          </a:p>
        </p:txBody>
      </p:sp>
      <p:sp>
        <p:nvSpPr>
          <p:cNvPr id="23" name="Shape 332">
            <a:extLst>
              <a:ext uri="{FF2B5EF4-FFF2-40B4-BE49-F238E27FC236}">
                <a16:creationId xmlns:a16="http://schemas.microsoft.com/office/drawing/2014/main" id="{A208D239-4A2F-3442-9055-E64B3D2707E3}"/>
              </a:ext>
            </a:extLst>
          </p:cNvPr>
          <p:cNvSpPr/>
          <p:nvPr/>
        </p:nvSpPr>
        <p:spPr>
          <a:xfrm rot="18745778">
            <a:off x="7687388" y="1519342"/>
            <a:ext cx="138135" cy="34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28"/>
                </a:moveTo>
                <a:lnTo>
                  <a:pt x="5400" y="15828"/>
                </a:lnTo>
                <a:lnTo>
                  <a:pt x="5400" y="0"/>
                </a:lnTo>
                <a:lnTo>
                  <a:pt x="16200" y="0"/>
                </a:lnTo>
                <a:lnTo>
                  <a:pt x="16200" y="15828"/>
                </a:lnTo>
                <a:lnTo>
                  <a:pt x="21600" y="15828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sz="1050"/>
          </a:p>
        </p:txBody>
      </p:sp>
      <p:sp>
        <p:nvSpPr>
          <p:cNvPr id="24" name="Shape 333">
            <a:extLst>
              <a:ext uri="{FF2B5EF4-FFF2-40B4-BE49-F238E27FC236}">
                <a16:creationId xmlns:a16="http://schemas.microsoft.com/office/drawing/2014/main" id="{8DB72FDB-32A1-1340-A95C-305B56CBFCB5}"/>
              </a:ext>
            </a:extLst>
          </p:cNvPr>
          <p:cNvSpPr/>
          <p:nvPr/>
        </p:nvSpPr>
        <p:spPr>
          <a:xfrm rot="3179941">
            <a:off x="7643696" y="2014487"/>
            <a:ext cx="137022" cy="34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74"/>
                </a:moveTo>
                <a:lnTo>
                  <a:pt x="5400" y="15874"/>
                </a:lnTo>
                <a:lnTo>
                  <a:pt x="5400" y="0"/>
                </a:lnTo>
                <a:lnTo>
                  <a:pt x="16200" y="0"/>
                </a:lnTo>
                <a:lnTo>
                  <a:pt x="16200" y="15874"/>
                </a:lnTo>
                <a:lnTo>
                  <a:pt x="21600" y="15874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sz="1050"/>
          </a:p>
        </p:txBody>
      </p:sp>
      <p:sp>
        <p:nvSpPr>
          <p:cNvPr id="25" name="Shape 334">
            <a:extLst>
              <a:ext uri="{FF2B5EF4-FFF2-40B4-BE49-F238E27FC236}">
                <a16:creationId xmlns:a16="http://schemas.microsoft.com/office/drawing/2014/main" id="{6C3D0791-B5B3-AA4A-A5C4-E40F0B1540EA}"/>
              </a:ext>
            </a:extLst>
          </p:cNvPr>
          <p:cNvSpPr/>
          <p:nvPr/>
        </p:nvSpPr>
        <p:spPr>
          <a:xfrm rot="14082279">
            <a:off x="6187221" y="1501109"/>
            <a:ext cx="137578" cy="34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51"/>
                </a:moveTo>
                <a:lnTo>
                  <a:pt x="5400" y="15851"/>
                </a:lnTo>
                <a:lnTo>
                  <a:pt x="5400" y="0"/>
                </a:lnTo>
                <a:lnTo>
                  <a:pt x="16200" y="0"/>
                </a:lnTo>
                <a:lnTo>
                  <a:pt x="16200" y="15851"/>
                </a:lnTo>
                <a:lnTo>
                  <a:pt x="21600" y="15851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sz="1050"/>
          </a:p>
        </p:txBody>
      </p:sp>
      <p:sp>
        <p:nvSpPr>
          <p:cNvPr id="26" name="Shape 335">
            <a:extLst>
              <a:ext uri="{FF2B5EF4-FFF2-40B4-BE49-F238E27FC236}">
                <a16:creationId xmlns:a16="http://schemas.microsoft.com/office/drawing/2014/main" id="{20D01604-0A0F-684D-BF47-3801E95D0F04}"/>
              </a:ext>
            </a:extLst>
          </p:cNvPr>
          <p:cNvSpPr/>
          <p:nvPr/>
        </p:nvSpPr>
        <p:spPr>
          <a:xfrm rot="7268436">
            <a:off x="6334923" y="2021461"/>
            <a:ext cx="137579" cy="334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672"/>
                </a:moveTo>
                <a:lnTo>
                  <a:pt x="5400" y="15672"/>
                </a:lnTo>
                <a:lnTo>
                  <a:pt x="5400" y="0"/>
                </a:lnTo>
                <a:lnTo>
                  <a:pt x="16200" y="0"/>
                </a:lnTo>
                <a:lnTo>
                  <a:pt x="16200" y="15672"/>
                </a:lnTo>
                <a:lnTo>
                  <a:pt x="21600" y="15672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sz="1050"/>
          </a:p>
        </p:txBody>
      </p:sp>
      <p:sp>
        <p:nvSpPr>
          <p:cNvPr id="28" name="Shape 340">
            <a:extLst>
              <a:ext uri="{FF2B5EF4-FFF2-40B4-BE49-F238E27FC236}">
                <a16:creationId xmlns:a16="http://schemas.microsoft.com/office/drawing/2014/main" id="{388A7A0A-28A0-CB49-8DDE-3D971389DAFB}"/>
              </a:ext>
            </a:extLst>
          </p:cNvPr>
          <p:cNvSpPr/>
          <p:nvPr/>
        </p:nvSpPr>
        <p:spPr>
          <a:xfrm>
            <a:off x="6399394" y="998950"/>
            <a:ext cx="1261645" cy="960224"/>
          </a:xfrm>
          <a:prstGeom prst="roundRect">
            <a:avLst>
              <a:gd name="adj" fmla="val 16667"/>
            </a:avLst>
          </a:prstGeom>
          <a:noFill/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/>
          </a:p>
        </p:txBody>
      </p:sp>
      <p:sp>
        <p:nvSpPr>
          <p:cNvPr id="29" name="Shape 341">
            <a:extLst>
              <a:ext uri="{FF2B5EF4-FFF2-40B4-BE49-F238E27FC236}">
                <a16:creationId xmlns:a16="http://schemas.microsoft.com/office/drawing/2014/main" id="{24109D8D-3936-174B-B2CF-C43D68F600D5}"/>
              </a:ext>
            </a:extLst>
          </p:cNvPr>
          <p:cNvSpPr/>
          <p:nvPr/>
        </p:nvSpPr>
        <p:spPr>
          <a:xfrm>
            <a:off x="6329846" y="1003620"/>
            <a:ext cx="1451632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Particle</a:t>
            </a:r>
            <a:r>
              <a:rPr lang="en-US" sz="900" dirty="0"/>
              <a:t> </a:t>
            </a:r>
            <a:r>
              <a:rPr sz="900" dirty="0">
                <a:effectLst>
                  <a:outerShdw blurRad="38100" dist="38100" dir="2700000" rotWithShape="0">
                    <a:srgbClr val="DDDDDD"/>
                  </a:outerShdw>
                </a:effectLst>
              </a:rPr>
              <a:t>Push</a:t>
            </a:r>
            <a:r>
              <a:rPr sz="900" dirty="0"/>
              <a:t> </a:t>
            </a:r>
            <a:br>
              <a:rPr lang="en-US" sz="900" dirty="0"/>
            </a:br>
            <a:r>
              <a:rPr sz="900" dirty="0"/>
              <a:t>(update </a:t>
            </a:r>
            <a:r>
              <a:rPr sz="900" dirty="0">
                <a:solidFill>
                  <a:srgbClr val="FF0000"/>
                </a:solidFill>
              </a:rPr>
              <a:t>x</a:t>
            </a:r>
            <a:r>
              <a:rPr sz="900" dirty="0"/>
              <a:t>, </a:t>
            </a:r>
            <a:r>
              <a:rPr sz="900" dirty="0">
                <a:solidFill>
                  <a:srgbClr val="FF0000"/>
                </a:solidFill>
              </a:rPr>
              <a:t>v</a:t>
            </a:r>
            <a:r>
              <a:rPr sz="900" dirty="0"/>
              <a:t>)</a:t>
            </a:r>
            <a:endParaRPr sz="90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31" name="Shape 344">
            <a:extLst>
              <a:ext uri="{FF2B5EF4-FFF2-40B4-BE49-F238E27FC236}">
                <a16:creationId xmlns:a16="http://schemas.microsoft.com/office/drawing/2014/main" id="{96C5AF54-96F4-1942-AF35-0CDAE5B2BECB}"/>
              </a:ext>
            </a:extLst>
          </p:cNvPr>
          <p:cNvSpPr/>
          <p:nvPr/>
        </p:nvSpPr>
        <p:spPr>
          <a:xfrm>
            <a:off x="6403632" y="1363123"/>
            <a:ext cx="280559" cy="323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sz="1050"/>
              <a:t> </a:t>
            </a:r>
          </a:p>
        </p:txBody>
      </p:sp>
      <p:sp>
        <p:nvSpPr>
          <p:cNvPr id="33" name="Shape 347">
            <a:extLst>
              <a:ext uri="{FF2B5EF4-FFF2-40B4-BE49-F238E27FC236}">
                <a16:creationId xmlns:a16="http://schemas.microsoft.com/office/drawing/2014/main" id="{05F61F4B-7239-4947-90B2-F6C050E369DE}"/>
              </a:ext>
            </a:extLst>
          </p:cNvPr>
          <p:cNvSpPr/>
          <p:nvPr/>
        </p:nvSpPr>
        <p:spPr>
          <a:xfrm>
            <a:off x="6289849" y="1478252"/>
            <a:ext cx="1042711" cy="323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sz="1050"/>
              <a:t> </a:t>
            </a:r>
          </a:p>
        </p:txBody>
      </p:sp>
      <p:sp>
        <p:nvSpPr>
          <p:cNvPr id="34" name="Shape 358">
            <a:extLst>
              <a:ext uri="{FF2B5EF4-FFF2-40B4-BE49-F238E27FC236}">
                <a16:creationId xmlns:a16="http://schemas.microsoft.com/office/drawing/2014/main" id="{5B643A3A-A233-0849-AB3D-C4BA41E88B24}"/>
              </a:ext>
            </a:extLst>
          </p:cNvPr>
          <p:cNvSpPr/>
          <p:nvPr/>
        </p:nvSpPr>
        <p:spPr>
          <a:xfrm rot="14082279">
            <a:off x="6187221" y="1501109"/>
            <a:ext cx="137578" cy="34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851"/>
                </a:moveTo>
                <a:lnTo>
                  <a:pt x="5400" y="15851"/>
                </a:lnTo>
                <a:lnTo>
                  <a:pt x="5400" y="0"/>
                </a:lnTo>
                <a:lnTo>
                  <a:pt x="16200" y="0"/>
                </a:lnTo>
                <a:lnTo>
                  <a:pt x="16200" y="15851"/>
                </a:lnTo>
                <a:lnTo>
                  <a:pt x="21600" y="15851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sz="1050"/>
          </a:p>
        </p:txBody>
      </p:sp>
      <p:sp>
        <p:nvSpPr>
          <p:cNvPr id="35" name="Shape 359">
            <a:extLst>
              <a:ext uri="{FF2B5EF4-FFF2-40B4-BE49-F238E27FC236}">
                <a16:creationId xmlns:a16="http://schemas.microsoft.com/office/drawing/2014/main" id="{9DBE323D-4C85-344E-B313-93DEDDD0C13F}"/>
              </a:ext>
            </a:extLst>
          </p:cNvPr>
          <p:cNvSpPr/>
          <p:nvPr/>
        </p:nvSpPr>
        <p:spPr>
          <a:xfrm>
            <a:off x="4980869" y="1328008"/>
            <a:ext cx="1319376" cy="1121353"/>
          </a:xfrm>
          <a:prstGeom prst="roundRect">
            <a:avLst>
              <a:gd name="adj" fmla="val 16667"/>
            </a:avLst>
          </a:prstGeom>
          <a:noFill/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/>
          </a:p>
        </p:txBody>
      </p:sp>
      <p:sp>
        <p:nvSpPr>
          <p:cNvPr id="36" name="Shape 360">
            <a:extLst>
              <a:ext uri="{FF2B5EF4-FFF2-40B4-BE49-F238E27FC236}">
                <a16:creationId xmlns:a16="http://schemas.microsoft.com/office/drawing/2014/main" id="{70AA3CE6-F745-E74F-B20F-F575C4DE6567}"/>
              </a:ext>
            </a:extLst>
          </p:cNvPr>
          <p:cNvSpPr/>
          <p:nvPr/>
        </p:nvSpPr>
        <p:spPr>
          <a:xfrm>
            <a:off x="5025460" y="1287432"/>
            <a:ext cx="1238261" cy="1256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sz="900" dirty="0"/>
              <a:t>Field to Particle</a:t>
            </a:r>
            <a:endParaRPr sz="90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(mesh → particle)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/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/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/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/>
          </a:p>
        </p:txBody>
      </p:sp>
      <p:sp>
        <p:nvSpPr>
          <p:cNvPr id="191" name="Shape 363">
            <a:extLst>
              <a:ext uri="{FF2B5EF4-FFF2-40B4-BE49-F238E27FC236}">
                <a16:creationId xmlns:a16="http://schemas.microsoft.com/office/drawing/2014/main" id="{23442619-22DC-6441-BB39-DE9E0DC46DE7}"/>
              </a:ext>
            </a:extLst>
          </p:cNvPr>
          <p:cNvSpPr/>
          <p:nvPr/>
        </p:nvSpPr>
        <p:spPr>
          <a:xfrm>
            <a:off x="5188386" y="2218941"/>
            <a:ext cx="916211" cy="323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sz="1050"/>
              <a:t> 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ED0AD5-5605-BF4E-9CA1-52C8E7122BC1}"/>
              </a:ext>
            </a:extLst>
          </p:cNvPr>
          <p:cNvGrpSpPr/>
          <p:nvPr/>
        </p:nvGrpSpPr>
        <p:grpSpPr>
          <a:xfrm>
            <a:off x="6507605" y="2056283"/>
            <a:ext cx="1098862" cy="832816"/>
            <a:chOff x="-1137" y="-311143"/>
            <a:chExt cx="2349501" cy="2373623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3DF0A9-A381-B244-BAD5-40C1093C9C1E}"/>
                </a:ext>
              </a:extLst>
            </p:cNvPr>
            <p:cNvGrpSpPr/>
            <p:nvPr/>
          </p:nvGrpSpPr>
          <p:grpSpPr>
            <a:xfrm>
              <a:off x="-1137" y="-311143"/>
              <a:ext cx="2349501" cy="1439647"/>
              <a:chOff x="-1137" y="-311143"/>
              <a:chExt cx="2349501" cy="1439645"/>
            </a:xfrm>
          </p:grpSpPr>
          <p:sp>
            <p:nvSpPr>
              <p:cNvPr id="188" name="Shape 387">
                <a:extLst>
                  <a:ext uri="{FF2B5EF4-FFF2-40B4-BE49-F238E27FC236}">
                    <a16:creationId xmlns:a16="http://schemas.microsoft.com/office/drawing/2014/main" id="{E8B3A375-89B6-BE4B-9146-B455EC754D10}"/>
                  </a:ext>
                </a:extLst>
              </p:cNvPr>
              <p:cNvSpPr/>
              <p:nvPr/>
            </p:nvSpPr>
            <p:spPr>
              <a:xfrm>
                <a:off x="-1137" y="-311143"/>
                <a:ext cx="2349501" cy="1439645"/>
              </a:xfrm>
              <a:prstGeom prst="roundRect">
                <a:avLst>
                  <a:gd name="adj" fmla="val 16667"/>
                </a:avLst>
              </a:prstGeom>
              <a:noFill/>
              <a:ln w="25400" cap="flat">
                <a:solidFill>
                  <a:srgbClr val="004E47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sz="1050"/>
              </a:p>
            </p:txBody>
          </p:sp>
          <p:sp>
            <p:nvSpPr>
              <p:cNvPr id="189" name="Shape 388">
                <a:extLst>
                  <a:ext uri="{FF2B5EF4-FFF2-40B4-BE49-F238E27FC236}">
                    <a16:creationId xmlns:a16="http://schemas.microsoft.com/office/drawing/2014/main" id="{08EE2938-1616-794E-BFDD-6A166A892E73}"/>
                  </a:ext>
                </a:extLst>
              </p:cNvPr>
              <p:cNvSpPr/>
              <p:nvPr/>
            </p:nvSpPr>
            <p:spPr>
              <a:xfrm>
                <a:off x="9549" y="-221416"/>
                <a:ext cx="2323642" cy="1303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900" dirty="0"/>
                  <a:t>F</a:t>
                </a:r>
                <a:r>
                  <a:rPr sz="900" dirty="0"/>
                  <a:t>ield </a:t>
                </a:r>
                <a:r>
                  <a:rPr lang="en-US" sz="900" dirty="0"/>
                  <a:t>solve on</a:t>
                </a:r>
                <a:r>
                  <a:rPr sz="900" dirty="0"/>
                  <a:t> mesh</a:t>
                </a:r>
                <a:endParaRPr sz="900" dirty="0">
                  <a:solidFill>
                    <a:schemeClr val="accent3">
                      <a:lumOff val="44000"/>
                    </a:schemeClr>
                  </a:solidFill>
                </a:endParaRPr>
              </a:p>
            </p:txBody>
          </p:sp>
        </p:grpSp>
        <p:sp>
          <p:nvSpPr>
            <p:cNvPr id="187" name="Shape 391">
              <a:extLst>
                <a:ext uri="{FF2B5EF4-FFF2-40B4-BE49-F238E27FC236}">
                  <a16:creationId xmlns:a16="http://schemas.microsoft.com/office/drawing/2014/main" id="{45262645-0C52-8B45-922C-2D0241E891ED}"/>
                </a:ext>
              </a:extLst>
            </p:cNvPr>
            <p:cNvSpPr/>
            <p:nvPr/>
          </p:nvSpPr>
          <p:spPr>
            <a:xfrm>
              <a:off x="469251" y="758011"/>
              <a:ext cx="1465392" cy="107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sz="1050"/>
                <a:t> </a:t>
              </a:r>
            </a:p>
          </p:txBody>
        </p:sp>
        <p:sp>
          <p:nvSpPr>
            <p:cNvPr id="182" name="Shape 394">
              <a:extLst>
                <a:ext uri="{FF2B5EF4-FFF2-40B4-BE49-F238E27FC236}">
                  <a16:creationId xmlns:a16="http://schemas.microsoft.com/office/drawing/2014/main" id="{39469F99-86D8-314F-A1B5-A601094C9D9C}"/>
                </a:ext>
              </a:extLst>
            </p:cNvPr>
            <p:cNvSpPr/>
            <p:nvPr/>
          </p:nvSpPr>
          <p:spPr>
            <a:xfrm>
              <a:off x="523840" y="991465"/>
              <a:ext cx="1278436" cy="1071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rPr sz="1050"/>
                <a:t> </a:t>
              </a:r>
            </a:p>
          </p:txBody>
        </p:sp>
      </p:grpSp>
      <p:sp>
        <p:nvSpPr>
          <p:cNvPr id="39" name="Shape 397">
            <a:extLst>
              <a:ext uri="{FF2B5EF4-FFF2-40B4-BE49-F238E27FC236}">
                <a16:creationId xmlns:a16="http://schemas.microsoft.com/office/drawing/2014/main" id="{BABF06B5-5BB1-9243-8255-22D50DBB9F7C}"/>
              </a:ext>
            </a:extLst>
          </p:cNvPr>
          <p:cNvSpPr/>
          <p:nvPr/>
        </p:nvSpPr>
        <p:spPr>
          <a:xfrm flipH="1">
            <a:off x="7808950" y="1353084"/>
            <a:ext cx="1285224" cy="1128714"/>
          </a:xfrm>
          <a:prstGeom prst="roundRect">
            <a:avLst>
              <a:gd name="adj" fmla="val 16667"/>
            </a:avLst>
          </a:prstGeom>
          <a:noFill/>
          <a:ln w="25400" cap="flat">
            <a:solidFill>
              <a:srgbClr val="004E47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/>
          </a:p>
        </p:txBody>
      </p:sp>
      <p:sp>
        <p:nvSpPr>
          <p:cNvPr id="40" name="Shape 398">
            <a:extLst>
              <a:ext uri="{FF2B5EF4-FFF2-40B4-BE49-F238E27FC236}">
                <a16:creationId xmlns:a16="http://schemas.microsoft.com/office/drawing/2014/main" id="{32468DAD-6EF7-EC43-BAE3-97BEC6E35454}"/>
              </a:ext>
            </a:extLst>
          </p:cNvPr>
          <p:cNvSpPr/>
          <p:nvPr/>
        </p:nvSpPr>
        <p:spPr>
          <a:xfrm>
            <a:off x="7861888" y="1288574"/>
            <a:ext cx="1247626" cy="1256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sz="900" dirty="0"/>
              <a:t>Charge Deposition</a:t>
            </a:r>
            <a:br>
              <a:rPr lang="en-US" sz="900" dirty="0"/>
            </a:br>
            <a:r>
              <a:rPr sz="900" dirty="0"/>
              <a:t>(particle → mesh)</a:t>
            </a:r>
            <a:endParaRPr sz="90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endParaRPr sz="90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>
              <a:solidFill>
                <a:schemeClr val="accent3">
                  <a:lumOff val="44000"/>
                </a:schemeClr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1050" dirty="0"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42" name="Shape 415">
            <a:extLst>
              <a:ext uri="{FF2B5EF4-FFF2-40B4-BE49-F238E27FC236}">
                <a16:creationId xmlns:a16="http://schemas.microsoft.com/office/drawing/2014/main" id="{A150A8ED-610B-7F4F-B97E-C93749B9AD55}"/>
              </a:ext>
            </a:extLst>
          </p:cNvPr>
          <p:cNvSpPr/>
          <p:nvPr/>
        </p:nvSpPr>
        <p:spPr>
          <a:xfrm>
            <a:off x="8088536" y="2219402"/>
            <a:ext cx="473052" cy="323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sz="1050"/>
              <a:t> </a:t>
            </a:r>
          </a:p>
        </p:txBody>
      </p:sp>
      <p:grpSp>
        <p:nvGrpSpPr>
          <p:cNvPr id="44" name="그룹 4">
            <a:extLst>
              <a:ext uri="{FF2B5EF4-FFF2-40B4-BE49-F238E27FC236}">
                <a16:creationId xmlns:a16="http://schemas.microsoft.com/office/drawing/2014/main" id="{33E8A25C-2454-E040-B087-F148BA4C4D7F}"/>
              </a:ext>
            </a:extLst>
          </p:cNvPr>
          <p:cNvGrpSpPr/>
          <p:nvPr/>
        </p:nvGrpSpPr>
        <p:grpSpPr>
          <a:xfrm>
            <a:off x="8110148" y="1809486"/>
            <a:ext cx="707826" cy="468120"/>
            <a:chOff x="6551342" y="2083856"/>
            <a:chExt cx="3043354" cy="2686902"/>
          </a:xfrm>
        </p:grpSpPr>
        <p:sp>
          <p:nvSpPr>
            <p:cNvPr id="125" name="이등변 삼각형 6">
              <a:extLst>
                <a:ext uri="{FF2B5EF4-FFF2-40B4-BE49-F238E27FC236}">
                  <a16:creationId xmlns:a16="http://schemas.microsoft.com/office/drawing/2014/main" id="{95A624F1-009B-D947-8443-1371B2C27885}"/>
                </a:ext>
              </a:extLst>
            </p:cNvPr>
            <p:cNvSpPr/>
            <p:nvPr/>
          </p:nvSpPr>
          <p:spPr>
            <a:xfrm rot="10800000">
              <a:off x="7562234" y="297871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26" name="이등변 삼각형 7">
              <a:extLst>
                <a:ext uri="{FF2B5EF4-FFF2-40B4-BE49-F238E27FC236}">
                  <a16:creationId xmlns:a16="http://schemas.microsoft.com/office/drawing/2014/main" id="{CA9C8DA4-A725-9547-AFCF-791CF914F062}"/>
                </a:ext>
              </a:extLst>
            </p:cNvPr>
            <p:cNvSpPr/>
            <p:nvPr/>
          </p:nvSpPr>
          <p:spPr>
            <a:xfrm rot="10800000">
              <a:off x="7060793" y="2083856"/>
              <a:ext cx="1018903" cy="890507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grpSp>
          <p:nvGrpSpPr>
            <p:cNvPr id="127" name="그룹 8">
              <a:extLst>
                <a:ext uri="{FF2B5EF4-FFF2-40B4-BE49-F238E27FC236}">
                  <a16:creationId xmlns:a16="http://schemas.microsoft.com/office/drawing/2014/main" id="{2B253563-FC96-624C-80C9-B4414A9EBF4A}"/>
                </a:ext>
              </a:extLst>
            </p:cNvPr>
            <p:cNvGrpSpPr/>
            <p:nvPr/>
          </p:nvGrpSpPr>
          <p:grpSpPr>
            <a:xfrm>
              <a:off x="6889530" y="2323979"/>
              <a:ext cx="1297577" cy="1297577"/>
              <a:chOff x="7563394" y="2207623"/>
              <a:chExt cx="1698172" cy="1698172"/>
            </a:xfrm>
          </p:grpSpPr>
          <p:sp>
            <p:nvSpPr>
              <p:cNvPr id="169" name="타원 50">
                <a:extLst>
                  <a:ext uri="{FF2B5EF4-FFF2-40B4-BE49-F238E27FC236}">
                    <a16:creationId xmlns:a16="http://schemas.microsoft.com/office/drawing/2014/main" id="{330030EC-066C-AC45-BD14-C1288EEFD8ED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0" name="타원 51">
                <a:extLst>
                  <a:ext uri="{FF2B5EF4-FFF2-40B4-BE49-F238E27FC236}">
                    <a16:creationId xmlns:a16="http://schemas.microsoft.com/office/drawing/2014/main" id="{ECF85A06-3889-7146-B32A-423EA9C8AD3E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1" name="타원 52">
                <a:extLst>
                  <a:ext uri="{FF2B5EF4-FFF2-40B4-BE49-F238E27FC236}">
                    <a16:creationId xmlns:a16="http://schemas.microsoft.com/office/drawing/2014/main" id="{A33FB3EA-5ECB-AF48-B6FE-E002DCB3D0E3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2" name="타원 53">
                <a:extLst>
                  <a:ext uri="{FF2B5EF4-FFF2-40B4-BE49-F238E27FC236}">
                    <a16:creationId xmlns:a16="http://schemas.microsoft.com/office/drawing/2014/main" id="{B1D03B04-BDF5-C74E-A32C-E315FB2B7FD5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3" name="타원 54">
                <a:extLst>
                  <a:ext uri="{FF2B5EF4-FFF2-40B4-BE49-F238E27FC236}">
                    <a16:creationId xmlns:a16="http://schemas.microsoft.com/office/drawing/2014/main" id="{9A87C45C-38F1-E149-AA55-AC1C8AB6227C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4" name="타원 55">
                <a:extLst>
                  <a:ext uri="{FF2B5EF4-FFF2-40B4-BE49-F238E27FC236}">
                    <a16:creationId xmlns:a16="http://schemas.microsoft.com/office/drawing/2014/main" id="{F5217A04-A8E9-5646-8D3B-BF2761D3F034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5" name="타원 56">
                <a:extLst>
                  <a:ext uri="{FF2B5EF4-FFF2-40B4-BE49-F238E27FC236}">
                    <a16:creationId xmlns:a16="http://schemas.microsoft.com/office/drawing/2014/main" id="{EEBD3DAC-3D3A-E848-A82E-0D8FCFA76497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6" name="타원 57">
                <a:extLst>
                  <a:ext uri="{FF2B5EF4-FFF2-40B4-BE49-F238E27FC236}">
                    <a16:creationId xmlns:a16="http://schemas.microsoft.com/office/drawing/2014/main" id="{26DF13CB-E9B3-0C4C-B16B-103063380D50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77" name="타원 58">
                <a:extLst>
                  <a:ext uri="{FF2B5EF4-FFF2-40B4-BE49-F238E27FC236}">
                    <a16:creationId xmlns:a16="http://schemas.microsoft.com/office/drawing/2014/main" id="{7B454FEE-8B49-2B44-8C7D-BEFC873AD81D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sp>
          <p:nvSpPr>
            <p:cNvPr id="128" name="이등변 삼각형 9">
              <a:extLst>
                <a:ext uri="{FF2B5EF4-FFF2-40B4-BE49-F238E27FC236}">
                  <a16:creationId xmlns:a16="http://schemas.microsoft.com/office/drawing/2014/main" id="{A0081168-C1D8-9348-841B-097E383525E3}"/>
                </a:ext>
              </a:extLst>
            </p:cNvPr>
            <p:cNvSpPr/>
            <p:nvPr/>
          </p:nvSpPr>
          <p:spPr>
            <a:xfrm rot="10800000">
              <a:off x="6554016" y="297552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29" name="이등변 삼각형 10">
              <a:extLst>
                <a:ext uri="{FF2B5EF4-FFF2-40B4-BE49-F238E27FC236}">
                  <a16:creationId xmlns:a16="http://schemas.microsoft.com/office/drawing/2014/main" id="{568340D2-13B3-BE4F-8126-19362ADA54AC}"/>
                </a:ext>
              </a:extLst>
            </p:cNvPr>
            <p:cNvSpPr/>
            <p:nvPr/>
          </p:nvSpPr>
          <p:spPr>
            <a:xfrm>
              <a:off x="7052783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0" name="이등변 삼각형 11">
              <a:extLst>
                <a:ext uri="{FF2B5EF4-FFF2-40B4-BE49-F238E27FC236}">
                  <a16:creationId xmlns:a16="http://schemas.microsoft.com/office/drawing/2014/main" id="{256290BA-4E47-5446-9174-227F87FA3583}"/>
                </a:ext>
              </a:extLst>
            </p:cNvPr>
            <p:cNvSpPr/>
            <p:nvPr/>
          </p:nvSpPr>
          <p:spPr>
            <a:xfrm rot="10800000">
              <a:off x="7052781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1" name="이등변 삼각형 12">
              <a:extLst>
                <a:ext uri="{FF2B5EF4-FFF2-40B4-BE49-F238E27FC236}">
                  <a16:creationId xmlns:a16="http://schemas.microsoft.com/office/drawing/2014/main" id="{EDAC6690-FECC-8144-9E67-D5ACD47457C7}"/>
                </a:ext>
              </a:extLst>
            </p:cNvPr>
            <p:cNvSpPr/>
            <p:nvPr/>
          </p:nvSpPr>
          <p:spPr>
            <a:xfrm>
              <a:off x="8066342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2" name="이등변 삼각형 13">
              <a:extLst>
                <a:ext uri="{FF2B5EF4-FFF2-40B4-BE49-F238E27FC236}">
                  <a16:creationId xmlns:a16="http://schemas.microsoft.com/office/drawing/2014/main" id="{B93D6D81-7B9A-6343-867E-60F0845025E0}"/>
                </a:ext>
              </a:extLst>
            </p:cNvPr>
            <p:cNvSpPr/>
            <p:nvPr/>
          </p:nvSpPr>
          <p:spPr>
            <a:xfrm rot="10800000">
              <a:off x="8575793" y="297871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3" name="이등변 삼각형 14">
              <a:extLst>
                <a:ext uri="{FF2B5EF4-FFF2-40B4-BE49-F238E27FC236}">
                  <a16:creationId xmlns:a16="http://schemas.microsoft.com/office/drawing/2014/main" id="{7B3505EC-FA86-1943-A143-C531F0029FCF}"/>
                </a:ext>
              </a:extLst>
            </p:cNvPr>
            <p:cNvSpPr/>
            <p:nvPr/>
          </p:nvSpPr>
          <p:spPr>
            <a:xfrm>
              <a:off x="7556889" y="388025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4" name="이등변 삼각형 15">
              <a:extLst>
                <a:ext uri="{FF2B5EF4-FFF2-40B4-BE49-F238E27FC236}">
                  <a16:creationId xmlns:a16="http://schemas.microsoft.com/office/drawing/2014/main" id="{412F0B4F-1B9D-FB42-9FE1-97022F7F7A74}"/>
                </a:ext>
              </a:extLst>
            </p:cNvPr>
            <p:cNvSpPr/>
            <p:nvPr/>
          </p:nvSpPr>
          <p:spPr>
            <a:xfrm rot="10800000">
              <a:off x="8066340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5" name="이등변 삼각형 16">
              <a:extLst>
                <a:ext uri="{FF2B5EF4-FFF2-40B4-BE49-F238E27FC236}">
                  <a16:creationId xmlns:a16="http://schemas.microsoft.com/office/drawing/2014/main" id="{7859A775-BEFC-0C47-BA28-B5FF55DED441}"/>
                </a:ext>
              </a:extLst>
            </p:cNvPr>
            <p:cNvSpPr/>
            <p:nvPr/>
          </p:nvSpPr>
          <p:spPr>
            <a:xfrm>
              <a:off x="6551342" y="2089369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6" name="이등변 삼각형 17">
              <a:extLst>
                <a:ext uri="{FF2B5EF4-FFF2-40B4-BE49-F238E27FC236}">
                  <a16:creationId xmlns:a16="http://schemas.microsoft.com/office/drawing/2014/main" id="{A8D3F070-0F31-E648-B16E-A67C16723C19}"/>
                </a:ext>
              </a:extLst>
            </p:cNvPr>
            <p:cNvSpPr/>
            <p:nvPr/>
          </p:nvSpPr>
          <p:spPr>
            <a:xfrm>
              <a:off x="7559560" y="2083856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7" name="이등변 삼각형 18">
              <a:extLst>
                <a:ext uri="{FF2B5EF4-FFF2-40B4-BE49-F238E27FC236}">
                  <a16:creationId xmlns:a16="http://schemas.microsoft.com/office/drawing/2014/main" id="{4C36264D-5AA5-A44F-8008-718A1EABA446}"/>
                </a:ext>
              </a:extLst>
            </p:cNvPr>
            <p:cNvSpPr/>
            <p:nvPr/>
          </p:nvSpPr>
          <p:spPr>
            <a:xfrm rot="10800000">
              <a:off x="8069011" y="208705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8" name="이등변 삼각형 19">
              <a:extLst>
                <a:ext uri="{FF2B5EF4-FFF2-40B4-BE49-F238E27FC236}">
                  <a16:creationId xmlns:a16="http://schemas.microsoft.com/office/drawing/2014/main" id="{DAB344D5-63D0-A549-B287-CD9F3BF2E538}"/>
                </a:ext>
              </a:extLst>
            </p:cNvPr>
            <p:cNvSpPr/>
            <p:nvPr/>
          </p:nvSpPr>
          <p:spPr>
            <a:xfrm>
              <a:off x="8573119" y="2092565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39" name="타원 20">
              <a:extLst>
                <a:ext uri="{FF2B5EF4-FFF2-40B4-BE49-F238E27FC236}">
                  <a16:creationId xmlns:a16="http://schemas.microsoft.com/office/drawing/2014/main" id="{96EF546B-0678-CF42-A807-D65D57F36D90}"/>
                </a:ext>
              </a:extLst>
            </p:cNvPr>
            <p:cNvSpPr/>
            <p:nvPr/>
          </p:nvSpPr>
          <p:spPr>
            <a:xfrm>
              <a:off x="8074359" y="3117573"/>
              <a:ext cx="200297" cy="200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cxnSp>
          <p:nvCxnSpPr>
            <p:cNvPr id="140" name="직선 화살표 연결선 21">
              <a:extLst>
                <a:ext uri="{FF2B5EF4-FFF2-40B4-BE49-F238E27FC236}">
                  <a16:creationId xmlns:a16="http://schemas.microsoft.com/office/drawing/2014/main" id="{CF364759-D35D-9046-8BD2-9B1C355C2570}"/>
                </a:ext>
              </a:extLst>
            </p:cNvPr>
            <p:cNvCxnSpPr>
              <a:stCxn id="139" idx="7"/>
            </p:cNvCxnSpPr>
            <p:nvPr/>
          </p:nvCxnSpPr>
          <p:spPr>
            <a:xfrm flipV="1">
              <a:off x="8245323" y="3058457"/>
              <a:ext cx="227647" cy="8844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직선 화살표 연결선 22">
              <a:extLst>
                <a:ext uri="{FF2B5EF4-FFF2-40B4-BE49-F238E27FC236}">
                  <a16:creationId xmlns:a16="http://schemas.microsoft.com/office/drawing/2014/main" id="{3B2BF2D2-8E6B-A84F-B342-D2495616697B}"/>
                </a:ext>
              </a:extLst>
            </p:cNvPr>
            <p:cNvCxnSpPr>
              <a:stCxn id="139" idx="1"/>
            </p:cNvCxnSpPr>
            <p:nvPr/>
          </p:nvCxnSpPr>
          <p:spPr>
            <a:xfrm flipH="1" flipV="1">
              <a:off x="7653063" y="3033479"/>
              <a:ext cx="450629" cy="113427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직선 화살표 연결선 23">
              <a:extLst>
                <a:ext uri="{FF2B5EF4-FFF2-40B4-BE49-F238E27FC236}">
                  <a16:creationId xmlns:a16="http://schemas.microsoft.com/office/drawing/2014/main" id="{B82883E5-FBEC-5547-B789-F45AF3592DCF}"/>
                </a:ext>
              </a:extLst>
            </p:cNvPr>
            <p:cNvCxnSpPr>
              <a:stCxn id="139" idx="4"/>
            </p:cNvCxnSpPr>
            <p:nvPr/>
          </p:nvCxnSpPr>
          <p:spPr>
            <a:xfrm flipH="1">
              <a:off x="8079696" y="3317870"/>
              <a:ext cx="94812" cy="426816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타원 24">
              <a:extLst>
                <a:ext uri="{FF2B5EF4-FFF2-40B4-BE49-F238E27FC236}">
                  <a16:creationId xmlns:a16="http://schemas.microsoft.com/office/drawing/2014/main" id="{97891163-ACC0-CE41-80B8-1B830088963E}"/>
                </a:ext>
              </a:extLst>
            </p:cNvPr>
            <p:cNvSpPr/>
            <p:nvPr/>
          </p:nvSpPr>
          <p:spPr>
            <a:xfrm>
              <a:off x="8455334" y="2869462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44" name="타원 25">
              <a:extLst>
                <a:ext uri="{FF2B5EF4-FFF2-40B4-BE49-F238E27FC236}">
                  <a16:creationId xmlns:a16="http://schemas.microsoft.com/office/drawing/2014/main" id="{C863AAAE-AAF2-C443-A3B2-974585314C44}"/>
                </a:ext>
              </a:extLst>
            </p:cNvPr>
            <p:cNvSpPr/>
            <p:nvPr/>
          </p:nvSpPr>
          <p:spPr>
            <a:xfrm>
              <a:off x="7937539" y="3764325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145" name="타원 26">
              <a:extLst>
                <a:ext uri="{FF2B5EF4-FFF2-40B4-BE49-F238E27FC236}">
                  <a16:creationId xmlns:a16="http://schemas.microsoft.com/office/drawing/2014/main" id="{89EEBC20-E025-6444-A72E-16CB9FAF567A}"/>
                </a:ext>
              </a:extLst>
            </p:cNvPr>
            <p:cNvSpPr/>
            <p:nvPr/>
          </p:nvSpPr>
          <p:spPr>
            <a:xfrm>
              <a:off x="7427355" y="2845374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grpSp>
          <p:nvGrpSpPr>
            <p:cNvPr id="146" name="그룹 27">
              <a:extLst>
                <a:ext uri="{FF2B5EF4-FFF2-40B4-BE49-F238E27FC236}">
                  <a16:creationId xmlns:a16="http://schemas.microsoft.com/office/drawing/2014/main" id="{9DD38DE3-363A-1743-9043-F9A796C54608}"/>
                </a:ext>
              </a:extLst>
            </p:cNvPr>
            <p:cNvGrpSpPr/>
            <p:nvPr/>
          </p:nvGrpSpPr>
          <p:grpSpPr>
            <a:xfrm>
              <a:off x="7948329" y="2329930"/>
              <a:ext cx="1297577" cy="1297577"/>
              <a:chOff x="7563394" y="2207623"/>
              <a:chExt cx="1698172" cy="1698172"/>
            </a:xfrm>
          </p:grpSpPr>
          <p:sp>
            <p:nvSpPr>
              <p:cNvPr id="160" name="타원 41">
                <a:extLst>
                  <a:ext uri="{FF2B5EF4-FFF2-40B4-BE49-F238E27FC236}">
                    <a16:creationId xmlns:a16="http://schemas.microsoft.com/office/drawing/2014/main" id="{7277560E-E4D4-8A4B-911B-B13438E40DB8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1" name="타원 42">
                <a:extLst>
                  <a:ext uri="{FF2B5EF4-FFF2-40B4-BE49-F238E27FC236}">
                    <a16:creationId xmlns:a16="http://schemas.microsoft.com/office/drawing/2014/main" id="{CD684664-2EE4-A94D-9FA2-1DF11801CB58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2" name="타원 43">
                <a:extLst>
                  <a:ext uri="{FF2B5EF4-FFF2-40B4-BE49-F238E27FC236}">
                    <a16:creationId xmlns:a16="http://schemas.microsoft.com/office/drawing/2014/main" id="{BB03675A-8605-6B40-9625-B3079A4CB49C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3" name="타원 44">
                <a:extLst>
                  <a:ext uri="{FF2B5EF4-FFF2-40B4-BE49-F238E27FC236}">
                    <a16:creationId xmlns:a16="http://schemas.microsoft.com/office/drawing/2014/main" id="{59E0B7EC-88A0-AF47-8BE0-7FF2F38069EB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4" name="타원 45">
                <a:extLst>
                  <a:ext uri="{FF2B5EF4-FFF2-40B4-BE49-F238E27FC236}">
                    <a16:creationId xmlns:a16="http://schemas.microsoft.com/office/drawing/2014/main" id="{7462BF03-BDC1-4446-BAE1-A0FC86BFA87D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5" name="타원 46">
                <a:extLst>
                  <a:ext uri="{FF2B5EF4-FFF2-40B4-BE49-F238E27FC236}">
                    <a16:creationId xmlns:a16="http://schemas.microsoft.com/office/drawing/2014/main" id="{DC7A9BB7-1578-8A4F-9FE2-B1C1781C5CD1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6" name="타원 47">
                <a:extLst>
                  <a:ext uri="{FF2B5EF4-FFF2-40B4-BE49-F238E27FC236}">
                    <a16:creationId xmlns:a16="http://schemas.microsoft.com/office/drawing/2014/main" id="{C8798D72-52BB-1A42-8FFB-B133B9D4076E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7" name="타원 48">
                <a:extLst>
                  <a:ext uri="{FF2B5EF4-FFF2-40B4-BE49-F238E27FC236}">
                    <a16:creationId xmlns:a16="http://schemas.microsoft.com/office/drawing/2014/main" id="{4E043F08-73D5-2847-869D-C41EBBC97EEB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68" name="타원 49">
                <a:extLst>
                  <a:ext uri="{FF2B5EF4-FFF2-40B4-BE49-F238E27FC236}">
                    <a16:creationId xmlns:a16="http://schemas.microsoft.com/office/drawing/2014/main" id="{9870C518-7969-FF4F-AC25-181223AD0786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grpSp>
          <p:nvGrpSpPr>
            <p:cNvPr id="147" name="그룹 28">
              <a:extLst>
                <a:ext uri="{FF2B5EF4-FFF2-40B4-BE49-F238E27FC236}">
                  <a16:creationId xmlns:a16="http://schemas.microsoft.com/office/drawing/2014/main" id="{51242635-DAAA-7941-B36A-E3178BAA1D29}"/>
                </a:ext>
              </a:extLst>
            </p:cNvPr>
            <p:cNvGrpSpPr/>
            <p:nvPr/>
          </p:nvGrpSpPr>
          <p:grpSpPr>
            <a:xfrm>
              <a:off x="7398297" y="3207377"/>
              <a:ext cx="1297577" cy="1297577"/>
              <a:chOff x="7563394" y="2207623"/>
              <a:chExt cx="1698172" cy="1698172"/>
            </a:xfrm>
          </p:grpSpPr>
          <p:sp>
            <p:nvSpPr>
              <p:cNvPr id="151" name="타원 32">
                <a:extLst>
                  <a:ext uri="{FF2B5EF4-FFF2-40B4-BE49-F238E27FC236}">
                    <a16:creationId xmlns:a16="http://schemas.microsoft.com/office/drawing/2014/main" id="{BB49236D-0B62-084C-88E9-FB66436C47CB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2" name="타원 33">
                <a:extLst>
                  <a:ext uri="{FF2B5EF4-FFF2-40B4-BE49-F238E27FC236}">
                    <a16:creationId xmlns:a16="http://schemas.microsoft.com/office/drawing/2014/main" id="{F1B14734-B3C4-E64B-9651-A79AC76C077B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3" name="타원 34">
                <a:extLst>
                  <a:ext uri="{FF2B5EF4-FFF2-40B4-BE49-F238E27FC236}">
                    <a16:creationId xmlns:a16="http://schemas.microsoft.com/office/drawing/2014/main" id="{A0CE1D9A-E4F4-AA4B-9295-DF4972092EAE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4" name="타원 35">
                <a:extLst>
                  <a:ext uri="{FF2B5EF4-FFF2-40B4-BE49-F238E27FC236}">
                    <a16:creationId xmlns:a16="http://schemas.microsoft.com/office/drawing/2014/main" id="{1E2445C4-97B4-B04A-83D0-B4133F756A75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5" name="타원 36">
                <a:extLst>
                  <a:ext uri="{FF2B5EF4-FFF2-40B4-BE49-F238E27FC236}">
                    <a16:creationId xmlns:a16="http://schemas.microsoft.com/office/drawing/2014/main" id="{F5CAC5E4-1A58-C94A-A781-340E977961FD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6" name="타원 37">
                <a:extLst>
                  <a:ext uri="{FF2B5EF4-FFF2-40B4-BE49-F238E27FC236}">
                    <a16:creationId xmlns:a16="http://schemas.microsoft.com/office/drawing/2014/main" id="{C4273275-5B93-3B40-AA12-07F102EDC5AE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7" name="타원 38">
                <a:extLst>
                  <a:ext uri="{FF2B5EF4-FFF2-40B4-BE49-F238E27FC236}">
                    <a16:creationId xmlns:a16="http://schemas.microsoft.com/office/drawing/2014/main" id="{87554036-2D1B-494E-B30A-7AC59214D500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8" name="타원 39">
                <a:extLst>
                  <a:ext uri="{FF2B5EF4-FFF2-40B4-BE49-F238E27FC236}">
                    <a16:creationId xmlns:a16="http://schemas.microsoft.com/office/drawing/2014/main" id="{C01101DD-4A58-2C48-8F5F-115D10002A42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59" name="타원 40">
                <a:extLst>
                  <a:ext uri="{FF2B5EF4-FFF2-40B4-BE49-F238E27FC236}">
                    <a16:creationId xmlns:a16="http://schemas.microsoft.com/office/drawing/2014/main" id="{605ABB48-538C-7543-81E2-50E84521BF6E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cxnSp>
          <p:nvCxnSpPr>
            <p:cNvPr id="148" name="직선 화살표 연결선 29">
              <a:extLst>
                <a:ext uri="{FF2B5EF4-FFF2-40B4-BE49-F238E27FC236}">
                  <a16:creationId xmlns:a16="http://schemas.microsoft.com/office/drawing/2014/main" id="{5BC2CF79-90A3-DF49-9DE2-5E4226539752}"/>
                </a:ext>
              </a:extLst>
            </p:cNvPr>
            <p:cNvCxnSpPr>
              <a:stCxn id="169" idx="0"/>
            </p:cNvCxnSpPr>
            <p:nvPr/>
          </p:nvCxnSpPr>
          <p:spPr>
            <a:xfrm flipV="1">
              <a:off x="7538315" y="2145428"/>
              <a:ext cx="422605" cy="22180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화살표 연결선 30">
              <a:extLst>
                <a:ext uri="{FF2B5EF4-FFF2-40B4-BE49-F238E27FC236}">
                  <a16:creationId xmlns:a16="http://schemas.microsoft.com/office/drawing/2014/main" id="{2A969AD5-F46F-8B47-8764-E1BEE153C36A}"/>
                </a:ext>
              </a:extLst>
            </p:cNvPr>
            <p:cNvCxnSpPr>
              <a:stCxn id="169" idx="0"/>
            </p:cNvCxnSpPr>
            <p:nvPr/>
          </p:nvCxnSpPr>
          <p:spPr>
            <a:xfrm>
              <a:off x="7538315" y="2367231"/>
              <a:ext cx="18575" cy="40209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화살표 연결선 31">
              <a:extLst>
                <a:ext uri="{FF2B5EF4-FFF2-40B4-BE49-F238E27FC236}">
                  <a16:creationId xmlns:a16="http://schemas.microsoft.com/office/drawing/2014/main" id="{106BEA27-D661-E045-B101-AD1F62519F6C}"/>
                </a:ext>
              </a:extLst>
            </p:cNvPr>
            <p:cNvCxnSpPr>
              <a:stCxn id="170" idx="1"/>
            </p:cNvCxnSpPr>
            <p:nvPr/>
          </p:nvCxnSpPr>
          <p:spPr>
            <a:xfrm flipH="1" flipV="1">
              <a:off x="7194319" y="2154279"/>
              <a:ext cx="313410" cy="18236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타원 20">
            <a:extLst>
              <a:ext uri="{FF2B5EF4-FFF2-40B4-BE49-F238E27FC236}">
                <a16:creationId xmlns:a16="http://schemas.microsoft.com/office/drawing/2014/main" id="{B6EA7B1F-E353-7B46-867E-373F2AC3075A}"/>
              </a:ext>
            </a:extLst>
          </p:cNvPr>
          <p:cNvSpPr/>
          <p:nvPr/>
        </p:nvSpPr>
        <p:spPr>
          <a:xfrm>
            <a:off x="8460901" y="1964678"/>
            <a:ext cx="47430" cy="45719"/>
          </a:xfrm>
          <a:prstGeom prst="ellipse">
            <a:avLst/>
          </a:prstGeom>
          <a:solidFill>
            <a:srgbClr val="010349"/>
          </a:solidFill>
          <a:ln w="19050">
            <a:solidFill>
              <a:srgbClr val="000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6C1BD3-DFC8-0E41-95D5-F07CCD5B4CAA}"/>
              </a:ext>
            </a:extLst>
          </p:cNvPr>
          <p:cNvGrpSpPr/>
          <p:nvPr/>
        </p:nvGrpSpPr>
        <p:grpSpPr>
          <a:xfrm>
            <a:off x="6705855" y="1364787"/>
            <a:ext cx="720670" cy="478099"/>
            <a:chOff x="6791429" y="1365404"/>
            <a:chExt cx="720670" cy="411798"/>
          </a:xfrm>
        </p:grpSpPr>
        <p:sp>
          <p:nvSpPr>
            <p:cNvPr id="46" name="이등변 삼각형 18">
              <a:extLst>
                <a:ext uri="{FF2B5EF4-FFF2-40B4-BE49-F238E27FC236}">
                  <a16:creationId xmlns:a16="http://schemas.microsoft.com/office/drawing/2014/main" id="{8EE76E8F-7E7F-484A-AA1C-D6157D4054A8}"/>
                </a:ext>
              </a:extLst>
            </p:cNvPr>
            <p:cNvSpPr/>
            <p:nvPr/>
          </p:nvSpPr>
          <p:spPr>
            <a:xfrm rot="10800000">
              <a:off x="6911243" y="1365894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47" name="이등변 삼각형 6">
              <a:extLst>
                <a:ext uri="{FF2B5EF4-FFF2-40B4-BE49-F238E27FC236}">
                  <a16:creationId xmlns:a16="http://schemas.microsoft.com/office/drawing/2014/main" id="{0B6F3B3C-D1FE-1240-92C6-E66E1E191908}"/>
                </a:ext>
              </a:extLst>
            </p:cNvPr>
            <p:cNvSpPr/>
            <p:nvPr/>
          </p:nvSpPr>
          <p:spPr>
            <a:xfrm rot="10800000">
              <a:off x="7030810" y="1502552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48" name="이등변 삼각형 9">
              <a:extLst>
                <a:ext uri="{FF2B5EF4-FFF2-40B4-BE49-F238E27FC236}">
                  <a16:creationId xmlns:a16="http://schemas.microsoft.com/office/drawing/2014/main" id="{4C4EB86A-BC05-C943-9EC4-7549182FA09C}"/>
                </a:ext>
              </a:extLst>
            </p:cNvPr>
            <p:cNvSpPr/>
            <p:nvPr/>
          </p:nvSpPr>
          <p:spPr>
            <a:xfrm rot="10800000">
              <a:off x="6792063" y="1502062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49" name="이등변 삼각형 10">
              <a:extLst>
                <a:ext uri="{FF2B5EF4-FFF2-40B4-BE49-F238E27FC236}">
                  <a16:creationId xmlns:a16="http://schemas.microsoft.com/office/drawing/2014/main" id="{92F81D0B-EDD4-CF4F-8C0B-FE3F1FF92BAD}"/>
                </a:ext>
              </a:extLst>
            </p:cNvPr>
            <p:cNvSpPr/>
            <p:nvPr/>
          </p:nvSpPr>
          <p:spPr>
            <a:xfrm>
              <a:off x="6910171" y="1503397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0" name="이등변 삼각형 11">
              <a:extLst>
                <a:ext uri="{FF2B5EF4-FFF2-40B4-BE49-F238E27FC236}">
                  <a16:creationId xmlns:a16="http://schemas.microsoft.com/office/drawing/2014/main" id="{E7B23284-FDC0-4E4C-8E37-4461E8A62BE9}"/>
                </a:ext>
              </a:extLst>
            </p:cNvPr>
            <p:cNvSpPr/>
            <p:nvPr/>
          </p:nvSpPr>
          <p:spPr>
            <a:xfrm rot="10800000">
              <a:off x="6910170" y="1639877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1" name="이등변 삼각형 12">
              <a:extLst>
                <a:ext uri="{FF2B5EF4-FFF2-40B4-BE49-F238E27FC236}">
                  <a16:creationId xmlns:a16="http://schemas.microsoft.com/office/drawing/2014/main" id="{D6499262-FC55-0C48-BF86-43CE8EA9DD1F}"/>
                </a:ext>
              </a:extLst>
            </p:cNvPr>
            <p:cNvSpPr/>
            <p:nvPr/>
          </p:nvSpPr>
          <p:spPr>
            <a:xfrm>
              <a:off x="7150183" y="1503397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2" name="이등변 삼각형 13">
              <a:extLst>
                <a:ext uri="{FF2B5EF4-FFF2-40B4-BE49-F238E27FC236}">
                  <a16:creationId xmlns:a16="http://schemas.microsoft.com/office/drawing/2014/main" id="{E8630758-0F8E-C940-B04A-00E9B68C30FA}"/>
                </a:ext>
              </a:extLst>
            </p:cNvPr>
            <p:cNvSpPr/>
            <p:nvPr/>
          </p:nvSpPr>
          <p:spPr>
            <a:xfrm rot="10800000">
              <a:off x="7270821" y="1502552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3" name="이등변 삼각형 14">
              <a:extLst>
                <a:ext uri="{FF2B5EF4-FFF2-40B4-BE49-F238E27FC236}">
                  <a16:creationId xmlns:a16="http://schemas.microsoft.com/office/drawing/2014/main" id="{2B71FFC5-3FB8-D841-AE6E-307ECACA93E1}"/>
                </a:ext>
              </a:extLst>
            </p:cNvPr>
            <p:cNvSpPr/>
            <p:nvPr/>
          </p:nvSpPr>
          <p:spPr>
            <a:xfrm>
              <a:off x="7029544" y="1640722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4" name="이등변 삼각형 15">
              <a:extLst>
                <a:ext uri="{FF2B5EF4-FFF2-40B4-BE49-F238E27FC236}">
                  <a16:creationId xmlns:a16="http://schemas.microsoft.com/office/drawing/2014/main" id="{732C3B84-D397-C14B-910A-C4CFD635DD9D}"/>
                </a:ext>
              </a:extLst>
            </p:cNvPr>
            <p:cNvSpPr/>
            <p:nvPr/>
          </p:nvSpPr>
          <p:spPr>
            <a:xfrm rot="10800000">
              <a:off x="7150182" y="1639877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5" name="이등변 삼각형 16">
              <a:extLst>
                <a:ext uri="{FF2B5EF4-FFF2-40B4-BE49-F238E27FC236}">
                  <a16:creationId xmlns:a16="http://schemas.microsoft.com/office/drawing/2014/main" id="{65AD934B-6E85-2E46-93C1-C5FEA633EE53}"/>
                </a:ext>
              </a:extLst>
            </p:cNvPr>
            <p:cNvSpPr/>
            <p:nvPr/>
          </p:nvSpPr>
          <p:spPr>
            <a:xfrm>
              <a:off x="6791429" y="1366249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6" name="이등변 삼각형 17">
              <a:extLst>
                <a:ext uri="{FF2B5EF4-FFF2-40B4-BE49-F238E27FC236}">
                  <a16:creationId xmlns:a16="http://schemas.microsoft.com/office/drawing/2014/main" id="{77CE63A0-9163-5C43-A8EC-BD160CF13EFC}"/>
                </a:ext>
              </a:extLst>
            </p:cNvPr>
            <p:cNvSpPr/>
            <p:nvPr/>
          </p:nvSpPr>
          <p:spPr>
            <a:xfrm>
              <a:off x="7030177" y="1365404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7" name="이등변 삼각형 18">
              <a:extLst>
                <a:ext uri="{FF2B5EF4-FFF2-40B4-BE49-F238E27FC236}">
                  <a16:creationId xmlns:a16="http://schemas.microsoft.com/office/drawing/2014/main" id="{4951CC18-7F10-3742-B9A2-402BA3E485D6}"/>
                </a:ext>
              </a:extLst>
            </p:cNvPr>
            <p:cNvSpPr/>
            <p:nvPr/>
          </p:nvSpPr>
          <p:spPr>
            <a:xfrm rot="10800000">
              <a:off x="7150815" y="1365894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8" name="이등변 삼각형 19">
              <a:extLst>
                <a:ext uri="{FF2B5EF4-FFF2-40B4-BE49-F238E27FC236}">
                  <a16:creationId xmlns:a16="http://schemas.microsoft.com/office/drawing/2014/main" id="{910350F2-0AD6-1C41-8516-1EEE24EF6948}"/>
                </a:ext>
              </a:extLst>
            </p:cNvPr>
            <p:cNvSpPr/>
            <p:nvPr/>
          </p:nvSpPr>
          <p:spPr>
            <a:xfrm>
              <a:off x="7270189" y="1366739"/>
              <a:ext cx="241278" cy="136480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59" name="타원 20">
              <a:extLst>
                <a:ext uri="{FF2B5EF4-FFF2-40B4-BE49-F238E27FC236}">
                  <a16:creationId xmlns:a16="http://schemas.microsoft.com/office/drawing/2014/main" id="{04074BF6-C92F-B24B-A599-CB9C78094484}"/>
                </a:ext>
              </a:extLst>
            </p:cNvPr>
            <p:cNvSpPr/>
            <p:nvPr/>
          </p:nvSpPr>
          <p:spPr>
            <a:xfrm>
              <a:off x="7152081" y="1523833"/>
              <a:ext cx="47430" cy="30698"/>
            </a:xfrm>
            <a:prstGeom prst="ellipse">
              <a:avLst/>
            </a:prstGeom>
            <a:solidFill>
              <a:srgbClr val="010349"/>
            </a:solidFill>
            <a:ln w="19050">
              <a:solidFill>
                <a:srgbClr val="0001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60" name="타원 20">
              <a:extLst>
                <a:ext uri="{FF2B5EF4-FFF2-40B4-BE49-F238E27FC236}">
                  <a16:creationId xmlns:a16="http://schemas.microsoft.com/office/drawing/2014/main" id="{51DB2A46-1EED-5A42-B67A-F440D7F5D1C5}"/>
                </a:ext>
              </a:extLst>
            </p:cNvPr>
            <p:cNvSpPr/>
            <p:nvPr/>
          </p:nvSpPr>
          <p:spPr>
            <a:xfrm>
              <a:off x="7045165" y="1597088"/>
              <a:ext cx="47430" cy="30698"/>
            </a:xfrm>
            <a:prstGeom prst="ellipse">
              <a:avLst/>
            </a:prstGeom>
            <a:noFill/>
            <a:ln w="19050">
              <a:solidFill>
                <a:srgbClr val="0001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cxnSp>
          <p:nvCxnSpPr>
            <p:cNvPr id="61" name="직선 화살표 연결선 23">
              <a:extLst>
                <a:ext uri="{FF2B5EF4-FFF2-40B4-BE49-F238E27FC236}">
                  <a16:creationId xmlns:a16="http://schemas.microsoft.com/office/drawing/2014/main" id="{3D1B52F9-1533-9D4E-B51B-01F1BF59BC0C}"/>
                </a:ext>
              </a:extLst>
            </p:cNvPr>
            <p:cNvCxnSpPr>
              <a:endCxn id="59" idx="3"/>
            </p:cNvCxnSpPr>
            <p:nvPr/>
          </p:nvCxnSpPr>
          <p:spPr>
            <a:xfrm flipV="1">
              <a:off x="7088493" y="1550035"/>
              <a:ext cx="70534" cy="47906"/>
            </a:xfrm>
            <a:prstGeom prst="straightConnector1">
              <a:avLst/>
            </a:prstGeom>
            <a:ln w="28575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그룹 341">
            <a:extLst>
              <a:ext uri="{FF2B5EF4-FFF2-40B4-BE49-F238E27FC236}">
                <a16:creationId xmlns:a16="http://schemas.microsoft.com/office/drawing/2014/main" id="{0564E6B2-8D3A-B247-BCFA-C235347FFD89}"/>
              </a:ext>
            </a:extLst>
          </p:cNvPr>
          <p:cNvGrpSpPr/>
          <p:nvPr/>
        </p:nvGrpSpPr>
        <p:grpSpPr>
          <a:xfrm>
            <a:off x="5303083" y="1793576"/>
            <a:ext cx="697221" cy="465721"/>
            <a:chOff x="4364033" y="1317056"/>
            <a:chExt cx="4233955" cy="4049054"/>
          </a:xfrm>
        </p:grpSpPr>
        <p:sp>
          <p:nvSpPr>
            <p:cNvPr id="63" name="이등변 삼각형 6">
              <a:extLst>
                <a:ext uri="{FF2B5EF4-FFF2-40B4-BE49-F238E27FC236}">
                  <a16:creationId xmlns:a16="http://schemas.microsoft.com/office/drawing/2014/main" id="{FBC0802B-5D0E-984B-9130-7476A828B188}"/>
                </a:ext>
              </a:extLst>
            </p:cNvPr>
            <p:cNvSpPr/>
            <p:nvPr/>
          </p:nvSpPr>
          <p:spPr>
            <a:xfrm rot="10800000">
              <a:off x="5797405" y="2755918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64" name="이등변 삼각형 7">
              <a:extLst>
                <a:ext uri="{FF2B5EF4-FFF2-40B4-BE49-F238E27FC236}">
                  <a16:creationId xmlns:a16="http://schemas.microsoft.com/office/drawing/2014/main" id="{0ED4C20D-C382-6D48-A914-A30960A1A76C}"/>
                </a:ext>
              </a:extLst>
            </p:cNvPr>
            <p:cNvSpPr/>
            <p:nvPr/>
          </p:nvSpPr>
          <p:spPr>
            <a:xfrm rot="10800000">
              <a:off x="5153478" y="1523505"/>
              <a:ext cx="1308429" cy="1226415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grpSp>
          <p:nvGrpSpPr>
            <p:cNvPr id="65" name="그룹 8">
              <a:extLst>
                <a:ext uri="{FF2B5EF4-FFF2-40B4-BE49-F238E27FC236}">
                  <a16:creationId xmlns:a16="http://schemas.microsoft.com/office/drawing/2014/main" id="{B9DE87EF-1780-EC43-81E8-09FEFEF28655}"/>
                </a:ext>
              </a:extLst>
            </p:cNvPr>
            <p:cNvGrpSpPr/>
            <p:nvPr/>
          </p:nvGrpSpPr>
          <p:grpSpPr>
            <a:xfrm>
              <a:off x="4933550" y="1854205"/>
              <a:ext cx="1666289" cy="1787036"/>
              <a:chOff x="7563394" y="2207623"/>
              <a:chExt cx="1698172" cy="1698172"/>
            </a:xfrm>
          </p:grpSpPr>
          <p:sp>
            <p:nvSpPr>
              <p:cNvPr id="116" name="타원 50">
                <a:extLst>
                  <a:ext uri="{FF2B5EF4-FFF2-40B4-BE49-F238E27FC236}">
                    <a16:creationId xmlns:a16="http://schemas.microsoft.com/office/drawing/2014/main" id="{ADF464B7-66F9-7B46-BA64-B8668C3293B4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7" name="타원 51">
                <a:extLst>
                  <a:ext uri="{FF2B5EF4-FFF2-40B4-BE49-F238E27FC236}">
                    <a16:creationId xmlns:a16="http://schemas.microsoft.com/office/drawing/2014/main" id="{4E584AED-0586-854A-A49D-6548FAF839BD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8" name="타원 52">
                <a:extLst>
                  <a:ext uri="{FF2B5EF4-FFF2-40B4-BE49-F238E27FC236}">
                    <a16:creationId xmlns:a16="http://schemas.microsoft.com/office/drawing/2014/main" id="{5ED6CE52-354E-8141-A314-14A0DEC220FD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9" name="타원 53">
                <a:extLst>
                  <a:ext uri="{FF2B5EF4-FFF2-40B4-BE49-F238E27FC236}">
                    <a16:creationId xmlns:a16="http://schemas.microsoft.com/office/drawing/2014/main" id="{A1D7A60A-71AE-F049-99B2-F05D67B124C4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20" name="타원 54">
                <a:extLst>
                  <a:ext uri="{FF2B5EF4-FFF2-40B4-BE49-F238E27FC236}">
                    <a16:creationId xmlns:a16="http://schemas.microsoft.com/office/drawing/2014/main" id="{DD001AAB-63FD-9D42-A277-E973C2C2484F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21" name="타원 55">
                <a:extLst>
                  <a:ext uri="{FF2B5EF4-FFF2-40B4-BE49-F238E27FC236}">
                    <a16:creationId xmlns:a16="http://schemas.microsoft.com/office/drawing/2014/main" id="{1FA1CB24-9811-044E-A925-9D8FD6FFB303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22" name="타원 56">
                <a:extLst>
                  <a:ext uri="{FF2B5EF4-FFF2-40B4-BE49-F238E27FC236}">
                    <a16:creationId xmlns:a16="http://schemas.microsoft.com/office/drawing/2014/main" id="{CF6B574B-C7A8-1C4E-961D-B42530864CD2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23" name="타원 57">
                <a:extLst>
                  <a:ext uri="{FF2B5EF4-FFF2-40B4-BE49-F238E27FC236}">
                    <a16:creationId xmlns:a16="http://schemas.microsoft.com/office/drawing/2014/main" id="{B11D954A-28E4-A943-B56B-A9D987A31AFC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24" name="타원 58">
                <a:extLst>
                  <a:ext uri="{FF2B5EF4-FFF2-40B4-BE49-F238E27FC236}">
                    <a16:creationId xmlns:a16="http://schemas.microsoft.com/office/drawing/2014/main" id="{F0B40CA5-56C4-B941-B74B-5205822A6015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sp>
          <p:nvSpPr>
            <p:cNvPr id="66" name="이등변 삼각형 9">
              <a:extLst>
                <a:ext uri="{FF2B5EF4-FFF2-40B4-BE49-F238E27FC236}">
                  <a16:creationId xmlns:a16="http://schemas.microsoft.com/office/drawing/2014/main" id="{D978880E-3486-B944-BCDE-C4460DA067A7}"/>
                </a:ext>
              </a:extLst>
            </p:cNvPr>
            <p:cNvSpPr/>
            <p:nvPr/>
          </p:nvSpPr>
          <p:spPr>
            <a:xfrm rot="10800000">
              <a:off x="4502698" y="2751517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67" name="이등변 삼각형 10">
              <a:extLst>
                <a:ext uri="{FF2B5EF4-FFF2-40B4-BE49-F238E27FC236}">
                  <a16:creationId xmlns:a16="http://schemas.microsoft.com/office/drawing/2014/main" id="{75708158-F78B-BB40-ADAC-35832D73044A}"/>
                </a:ext>
              </a:extLst>
            </p:cNvPr>
            <p:cNvSpPr/>
            <p:nvPr/>
          </p:nvSpPr>
          <p:spPr>
            <a:xfrm>
              <a:off x="5143192" y="2763511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68" name="이등변 삼각형 11">
              <a:extLst>
                <a:ext uri="{FF2B5EF4-FFF2-40B4-BE49-F238E27FC236}">
                  <a16:creationId xmlns:a16="http://schemas.microsoft.com/office/drawing/2014/main" id="{1AF2C9D1-F31D-5D44-AFA9-351AAA66DBAC}"/>
                </a:ext>
              </a:extLst>
            </p:cNvPr>
            <p:cNvSpPr/>
            <p:nvPr/>
          </p:nvSpPr>
          <p:spPr>
            <a:xfrm rot="10800000">
              <a:off x="5143189" y="3989926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69" name="이등변 삼각형 12">
              <a:extLst>
                <a:ext uri="{FF2B5EF4-FFF2-40B4-BE49-F238E27FC236}">
                  <a16:creationId xmlns:a16="http://schemas.microsoft.com/office/drawing/2014/main" id="{6CC65EC6-AAAC-ED4D-A674-4DEDB200B463}"/>
                </a:ext>
              </a:extLst>
            </p:cNvPr>
            <p:cNvSpPr/>
            <p:nvPr/>
          </p:nvSpPr>
          <p:spPr>
            <a:xfrm>
              <a:off x="6444758" y="2763511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0" name="이등변 삼각형 13">
              <a:extLst>
                <a:ext uri="{FF2B5EF4-FFF2-40B4-BE49-F238E27FC236}">
                  <a16:creationId xmlns:a16="http://schemas.microsoft.com/office/drawing/2014/main" id="{DA6ECB1F-1ABF-F84C-BB23-215600DE13B1}"/>
                </a:ext>
              </a:extLst>
            </p:cNvPr>
            <p:cNvSpPr/>
            <p:nvPr/>
          </p:nvSpPr>
          <p:spPr>
            <a:xfrm rot="10800000">
              <a:off x="7098971" y="2755918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1" name="이등변 삼각형 14">
              <a:extLst>
                <a:ext uri="{FF2B5EF4-FFF2-40B4-BE49-F238E27FC236}">
                  <a16:creationId xmlns:a16="http://schemas.microsoft.com/office/drawing/2014/main" id="{321A2CF6-BE84-3C4A-B9A4-4E9429DF4CB2}"/>
                </a:ext>
              </a:extLst>
            </p:cNvPr>
            <p:cNvSpPr/>
            <p:nvPr/>
          </p:nvSpPr>
          <p:spPr>
            <a:xfrm>
              <a:off x="5790541" y="3997519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2" name="이등변 삼각형 15">
              <a:extLst>
                <a:ext uri="{FF2B5EF4-FFF2-40B4-BE49-F238E27FC236}">
                  <a16:creationId xmlns:a16="http://schemas.microsoft.com/office/drawing/2014/main" id="{837B2696-F65B-3344-8BD3-2B85C1FF0A48}"/>
                </a:ext>
              </a:extLst>
            </p:cNvPr>
            <p:cNvSpPr/>
            <p:nvPr/>
          </p:nvSpPr>
          <p:spPr>
            <a:xfrm rot="10800000">
              <a:off x="6444755" y="3989926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3" name="이등변 삼각형 16">
              <a:extLst>
                <a:ext uri="{FF2B5EF4-FFF2-40B4-BE49-F238E27FC236}">
                  <a16:creationId xmlns:a16="http://schemas.microsoft.com/office/drawing/2014/main" id="{D67993EB-E18C-9F41-A769-11FC91BE5F16}"/>
                </a:ext>
              </a:extLst>
            </p:cNvPr>
            <p:cNvSpPr/>
            <p:nvPr/>
          </p:nvSpPr>
          <p:spPr>
            <a:xfrm>
              <a:off x="4499264" y="1531098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4" name="이등변 삼각형 17">
              <a:extLst>
                <a:ext uri="{FF2B5EF4-FFF2-40B4-BE49-F238E27FC236}">
                  <a16:creationId xmlns:a16="http://schemas.microsoft.com/office/drawing/2014/main" id="{701F8A6A-EF99-FC49-A6BE-32EAE9EC68F1}"/>
                </a:ext>
              </a:extLst>
            </p:cNvPr>
            <p:cNvSpPr/>
            <p:nvPr/>
          </p:nvSpPr>
          <p:spPr>
            <a:xfrm>
              <a:off x="5793971" y="1523505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5" name="이등변 삼각형 18">
              <a:extLst>
                <a:ext uri="{FF2B5EF4-FFF2-40B4-BE49-F238E27FC236}">
                  <a16:creationId xmlns:a16="http://schemas.microsoft.com/office/drawing/2014/main" id="{F34D75DA-E632-CC4C-A219-8D750889447F}"/>
                </a:ext>
              </a:extLst>
            </p:cNvPr>
            <p:cNvSpPr/>
            <p:nvPr/>
          </p:nvSpPr>
          <p:spPr>
            <a:xfrm rot="10800000">
              <a:off x="6448185" y="1527907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6" name="이등변 삼각형 19">
              <a:extLst>
                <a:ext uri="{FF2B5EF4-FFF2-40B4-BE49-F238E27FC236}">
                  <a16:creationId xmlns:a16="http://schemas.microsoft.com/office/drawing/2014/main" id="{FC3CCF7D-5CA0-AC4F-B7F1-42B0E44FAB9A}"/>
                </a:ext>
              </a:extLst>
            </p:cNvPr>
            <p:cNvSpPr/>
            <p:nvPr/>
          </p:nvSpPr>
          <p:spPr>
            <a:xfrm>
              <a:off x="7095538" y="1535499"/>
              <a:ext cx="1308429" cy="122641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7" name="타원 20">
              <a:extLst>
                <a:ext uri="{FF2B5EF4-FFF2-40B4-BE49-F238E27FC236}">
                  <a16:creationId xmlns:a16="http://schemas.microsoft.com/office/drawing/2014/main" id="{0076EB5F-8CE0-5E47-8FF2-BEB3E4B43653}"/>
                </a:ext>
              </a:extLst>
            </p:cNvPr>
            <p:cNvSpPr/>
            <p:nvPr/>
          </p:nvSpPr>
          <p:spPr>
            <a:xfrm>
              <a:off x="6455053" y="2947151"/>
              <a:ext cx="257212" cy="275851"/>
            </a:xfrm>
            <a:prstGeom prst="ellipse">
              <a:avLst/>
            </a:prstGeom>
            <a:solidFill>
              <a:srgbClr val="0206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8" name="타원 24">
              <a:extLst>
                <a:ext uri="{FF2B5EF4-FFF2-40B4-BE49-F238E27FC236}">
                  <a16:creationId xmlns:a16="http://schemas.microsoft.com/office/drawing/2014/main" id="{660DF541-5BD0-5A4E-9EFE-AC032C026C67}"/>
                </a:ext>
              </a:extLst>
            </p:cNvPr>
            <p:cNvSpPr/>
            <p:nvPr/>
          </p:nvSpPr>
          <p:spPr>
            <a:xfrm>
              <a:off x="6321338" y="1317056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79" name="타원 25">
              <a:extLst>
                <a:ext uri="{FF2B5EF4-FFF2-40B4-BE49-F238E27FC236}">
                  <a16:creationId xmlns:a16="http://schemas.microsoft.com/office/drawing/2014/main" id="{C273C545-85D2-3349-980E-6E8E7BBD62AB}"/>
                </a:ext>
              </a:extLst>
            </p:cNvPr>
            <p:cNvSpPr/>
            <p:nvPr/>
          </p:nvSpPr>
          <p:spPr>
            <a:xfrm>
              <a:off x="5645306" y="2591065"/>
              <a:ext cx="305941" cy="32811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80" name="타원 26">
              <a:extLst>
                <a:ext uri="{FF2B5EF4-FFF2-40B4-BE49-F238E27FC236}">
                  <a16:creationId xmlns:a16="http://schemas.microsoft.com/office/drawing/2014/main" id="{911F417A-E597-C143-B787-78944E9C1DD2}"/>
                </a:ext>
              </a:extLst>
            </p:cNvPr>
            <p:cNvSpPr/>
            <p:nvPr/>
          </p:nvSpPr>
          <p:spPr>
            <a:xfrm>
              <a:off x="4979890" y="1357758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grpSp>
          <p:nvGrpSpPr>
            <p:cNvPr id="81" name="그룹 27">
              <a:extLst>
                <a:ext uri="{FF2B5EF4-FFF2-40B4-BE49-F238E27FC236}">
                  <a16:creationId xmlns:a16="http://schemas.microsoft.com/office/drawing/2014/main" id="{74864CE8-28E0-934C-955A-E631FE73E034}"/>
                </a:ext>
              </a:extLst>
            </p:cNvPr>
            <p:cNvGrpSpPr/>
            <p:nvPr/>
          </p:nvGrpSpPr>
          <p:grpSpPr>
            <a:xfrm>
              <a:off x="6293211" y="1862401"/>
              <a:ext cx="1666289" cy="1787036"/>
              <a:chOff x="7563394" y="2207623"/>
              <a:chExt cx="1698172" cy="1698172"/>
            </a:xfrm>
          </p:grpSpPr>
          <p:sp>
            <p:nvSpPr>
              <p:cNvPr id="107" name="타원 41">
                <a:extLst>
                  <a:ext uri="{FF2B5EF4-FFF2-40B4-BE49-F238E27FC236}">
                    <a16:creationId xmlns:a16="http://schemas.microsoft.com/office/drawing/2014/main" id="{EB9F2EEC-9023-4449-918E-9279331B4448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8" name="타원 42">
                <a:extLst>
                  <a:ext uri="{FF2B5EF4-FFF2-40B4-BE49-F238E27FC236}">
                    <a16:creationId xmlns:a16="http://schemas.microsoft.com/office/drawing/2014/main" id="{20CE4AE1-53F3-6748-8D23-003084731408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9" name="타원 43">
                <a:extLst>
                  <a:ext uri="{FF2B5EF4-FFF2-40B4-BE49-F238E27FC236}">
                    <a16:creationId xmlns:a16="http://schemas.microsoft.com/office/drawing/2014/main" id="{86A71686-BF5A-4B4C-9E4D-2E6D47ECEF3D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0" name="타원 44">
                <a:extLst>
                  <a:ext uri="{FF2B5EF4-FFF2-40B4-BE49-F238E27FC236}">
                    <a16:creationId xmlns:a16="http://schemas.microsoft.com/office/drawing/2014/main" id="{D11E1D7D-84BB-AE4D-BED6-F28034CFEABB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1" name="타원 45">
                <a:extLst>
                  <a:ext uri="{FF2B5EF4-FFF2-40B4-BE49-F238E27FC236}">
                    <a16:creationId xmlns:a16="http://schemas.microsoft.com/office/drawing/2014/main" id="{199293D0-5082-F74E-A769-8EF6833B7307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2" name="타원 46">
                <a:extLst>
                  <a:ext uri="{FF2B5EF4-FFF2-40B4-BE49-F238E27FC236}">
                    <a16:creationId xmlns:a16="http://schemas.microsoft.com/office/drawing/2014/main" id="{1E60B0E6-A55B-894A-80C8-CBA8F948575A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3" name="타원 47">
                <a:extLst>
                  <a:ext uri="{FF2B5EF4-FFF2-40B4-BE49-F238E27FC236}">
                    <a16:creationId xmlns:a16="http://schemas.microsoft.com/office/drawing/2014/main" id="{9509F0E2-B052-634D-B201-A9F248F4C587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4" name="타원 48">
                <a:extLst>
                  <a:ext uri="{FF2B5EF4-FFF2-40B4-BE49-F238E27FC236}">
                    <a16:creationId xmlns:a16="http://schemas.microsoft.com/office/drawing/2014/main" id="{074D5C84-7CBA-DD4B-9A14-A897C450CEC6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15" name="타원 49">
                <a:extLst>
                  <a:ext uri="{FF2B5EF4-FFF2-40B4-BE49-F238E27FC236}">
                    <a16:creationId xmlns:a16="http://schemas.microsoft.com/office/drawing/2014/main" id="{E064E2E0-AC4B-0D49-9C5E-207A8B219C79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grpSp>
          <p:nvGrpSpPr>
            <p:cNvPr id="82" name="그룹 28">
              <a:extLst>
                <a:ext uri="{FF2B5EF4-FFF2-40B4-BE49-F238E27FC236}">
                  <a16:creationId xmlns:a16="http://schemas.microsoft.com/office/drawing/2014/main" id="{8458B06D-03C9-F846-9F0D-4A0F4B68DBF9}"/>
                </a:ext>
              </a:extLst>
            </p:cNvPr>
            <p:cNvGrpSpPr/>
            <p:nvPr/>
          </p:nvGrpSpPr>
          <p:grpSpPr>
            <a:xfrm>
              <a:off x="5586885" y="3070830"/>
              <a:ext cx="1666289" cy="1787036"/>
              <a:chOff x="7563394" y="2207623"/>
              <a:chExt cx="1698172" cy="1698172"/>
            </a:xfrm>
          </p:grpSpPr>
          <p:sp>
            <p:nvSpPr>
              <p:cNvPr id="98" name="타원 32">
                <a:extLst>
                  <a:ext uri="{FF2B5EF4-FFF2-40B4-BE49-F238E27FC236}">
                    <a16:creationId xmlns:a16="http://schemas.microsoft.com/office/drawing/2014/main" id="{36A832F8-AAC3-B046-9746-4F566B85ED01}"/>
                  </a:ext>
                </a:extLst>
              </p:cNvPr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99" name="타원 33">
                <a:extLst>
                  <a:ext uri="{FF2B5EF4-FFF2-40B4-BE49-F238E27FC236}">
                    <a16:creationId xmlns:a16="http://schemas.microsoft.com/office/drawing/2014/main" id="{6D9A5E9B-2C04-DF45-B61C-4206A4DF60BD}"/>
                  </a:ext>
                </a:extLst>
              </p:cNvPr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0" name="타원 34">
                <a:extLst>
                  <a:ext uri="{FF2B5EF4-FFF2-40B4-BE49-F238E27FC236}">
                    <a16:creationId xmlns:a16="http://schemas.microsoft.com/office/drawing/2014/main" id="{10877205-6C83-4F40-A974-752D1EF59474}"/>
                  </a:ext>
                </a:extLst>
              </p:cNvPr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1" name="타원 35">
                <a:extLst>
                  <a:ext uri="{FF2B5EF4-FFF2-40B4-BE49-F238E27FC236}">
                    <a16:creationId xmlns:a16="http://schemas.microsoft.com/office/drawing/2014/main" id="{06BDF548-8E30-7F4C-8FB1-B5C1EB14CF6F}"/>
                  </a:ext>
                </a:extLst>
              </p:cNvPr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2" name="타원 36">
                <a:extLst>
                  <a:ext uri="{FF2B5EF4-FFF2-40B4-BE49-F238E27FC236}">
                    <a16:creationId xmlns:a16="http://schemas.microsoft.com/office/drawing/2014/main" id="{AD9405D4-3DD9-7E41-A5AC-7F764E45F4EC}"/>
                  </a:ext>
                </a:extLst>
              </p:cNvPr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3" name="타원 37">
                <a:extLst>
                  <a:ext uri="{FF2B5EF4-FFF2-40B4-BE49-F238E27FC236}">
                    <a16:creationId xmlns:a16="http://schemas.microsoft.com/office/drawing/2014/main" id="{D155724D-17D3-684C-BCBC-E8E2FA39A6B8}"/>
                  </a:ext>
                </a:extLst>
              </p:cNvPr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4" name="타원 38">
                <a:extLst>
                  <a:ext uri="{FF2B5EF4-FFF2-40B4-BE49-F238E27FC236}">
                    <a16:creationId xmlns:a16="http://schemas.microsoft.com/office/drawing/2014/main" id="{786D539C-8060-3C42-9533-3A2B43A09727}"/>
                  </a:ext>
                </a:extLst>
              </p:cNvPr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5" name="타원 39">
                <a:extLst>
                  <a:ext uri="{FF2B5EF4-FFF2-40B4-BE49-F238E27FC236}">
                    <a16:creationId xmlns:a16="http://schemas.microsoft.com/office/drawing/2014/main" id="{C52A7FB3-E677-2E44-AD2B-5C4D378E9329}"/>
                  </a:ext>
                </a:extLst>
              </p:cNvPr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  <p:sp>
            <p:nvSpPr>
              <p:cNvPr id="106" name="타원 40">
                <a:extLst>
                  <a:ext uri="{FF2B5EF4-FFF2-40B4-BE49-F238E27FC236}">
                    <a16:creationId xmlns:a16="http://schemas.microsoft.com/office/drawing/2014/main" id="{2A32B1B2-219C-9A42-A73D-50E9A183B578}"/>
                  </a:ext>
                </a:extLst>
              </p:cNvPr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/>
              </a:p>
            </p:txBody>
          </p:sp>
        </p:grpSp>
        <p:cxnSp>
          <p:nvCxnSpPr>
            <p:cNvPr id="83" name="직선 화살표 연결선 29">
              <a:extLst>
                <a:ext uri="{FF2B5EF4-FFF2-40B4-BE49-F238E27FC236}">
                  <a16:creationId xmlns:a16="http://schemas.microsoft.com/office/drawing/2014/main" id="{DFCDA640-FEDF-CD49-9306-09BC170F192E}"/>
                </a:ext>
              </a:extLst>
            </p:cNvPr>
            <p:cNvCxnSpPr/>
            <p:nvPr/>
          </p:nvCxnSpPr>
          <p:spPr>
            <a:xfrm flipH="1">
              <a:off x="5851581" y="1539245"/>
              <a:ext cx="512905" cy="330797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화살표 연결선 30">
              <a:extLst>
                <a:ext uri="{FF2B5EF4-FFF2-40B4-BE49-F238E27FC236}">
                  <a16:creationId xmlns:a16="http://schemas.microsoft.com/office/drawing/2014/main" id="{CD7099E7-7191-7845-A5AD-27D8ED9AA36C}"/>
                </a:ext>
              </a:extLst>
            </p:cNvPr>
            <p:cNvCxnSpPr>
              <a:stCxn id="79" idx="0"/>
            </p:cNvCxnSpPr>
            <p:nvPr/>
          </p:nvCxnSpPr>
          <p:spPr>
            <a:xfrm flipH="1" flipV="1">
              <a:off x="5769999" y="1978116"/>
              <a:ext cx="28278" cy="612949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31">
              <a:extLst>
                <a:ext uri="{FF2B5EF4-FFF2-40B4-BE49-F238E27FC236}">
                  <a16:creationId xmlns:a16="http://schemas.microsoft.com/office/drawing/2014/main" id="{0B7635AC-F303-5F40-8611-018A0B64D913}"/>
                </a:ext>
              </a:extLst>
            </p:cNvPr>
            <p:cNvCxnSpPr>
              <a:endCxn id="117" idx="1"/>
            </p:cNvCxnSpPr>
            <p:nvPr/>
          </p:nvCxnSpPr>
          <p:spPr>
            <a:xfrm>
              <a:off x="5262300" y="1592164"/>
              <a:ext cx="465119" cy="27948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타원 25">
              <a:extLst>
                <a:ext uri="{FF2B5EF4-FFF2-40B4-BE49-F238E27FC236}">
                  <a16:creationId xmlns:a16="http://schemas.microsoft.com/office/drawing/2014/main" id="{FEFE47E4-EC0B-4D48-A22E-26BB951E5A7C}"/>
                </a:ext>
              </a:extLst>
            </p:cNvPr>
            <p:cNvSpPr/>
            <p:nvPr/>
          </p:nvSpPr>
          <p:spPr>
            <a:xfrm>
              <a:off x="4364033" y="2578160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87" name="타원 25">
              <a:extLst>
                <a:ext uri="{FF2B5EF4-FFF2-40B4-BE49-F238E27FC236}">
                  <a16:creationId xmlns:a16="http://schemas.microsoft.com/office/drawing/2014/main" id="{02135332-B073-3F49-96BE-2E5AA1C52269}"/>
                </a:ext>
              </a:extLst>
            </p:cNvPr>
            <p:cNvSpPr/>
            <p:nvPr/>
          </p:nvSpPr>
          <p:spPr>
            <a:xfrm>
              <a:off x="4965099" y="3842866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88" name="타원 25">
              <a:extLst>
                <a:ext uri="{FF2B5EF4-FFF2-40B4-BE49-F238E27FC236}">
                  <a16:creationId xmlns:a16="http://schemas.microsoft.com/office/drawing/2014/main" id="{BA6DAAE8-D99A-BC4B-9D43-22F6AE9A4E64}"/>
                </a:ext>
              </a:extLst>
            </p:cNvPr>
            <p:cNvSpPr/>
            <p:nvPr/>
          </p:nvSpPr>
          <p:spPr>
            <a:xfrm>
              <a:off x="5669266" y="5025949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89" name="타원 25">
              <a:extLst>
                <a:ext uri="{FF2B5EF4-FFF2-40B4-BE49-F238E27FC236}">
                  <a16:creationId xmlns:a16="http://schemas.microsoft.com/office/drawing/2014/main" id="{2FE64E3A-54F1-9140-9BDA-247337AF8C59}"/>
                </a:ext>
              </a:extLst>
            </p:cNvPr>
            <p:cNvSpPr/>
            <p:nvPr/>
          </p:nvSpPr>
          <p:spPr>
            <a:xfrm>
              <a:off x="6949428" y="5037999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0" name="타원 25">
              <a:extLst>
                <a:ext uri="{FF2B5EF4-FFF2-40B4-BE49-F238E27FC236}">
                  <a16:creationId xmlns:a16="http://schemas.microsoft.com/office/drawing/2014/main" id="{A7432881-9156-AE48-B089-175D62ECEBE4}"/>
                </a:ext>
              </a:extLst>
            </p:cNvPr>
            <p:cNvSpPr/>
            <p:nvPr/>
          </p:nvSpPr>
          <p:spPr>
            <a:xfrm>
              <a:off x="7652633" y="3829598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1" name="타원 25">
              <a:extLst>
                <a:ext uri="{FF2B5EF4-FFF2-40B4-BE49-F238E27FC236}">
                  <a16:creationId xmlns:a16="http://schemas.microsoft.com/office/drawing/2014/main" id="{C7D739BB-8A9B-E04E-86E6-8DE6047495D8}"/>
                </a:ext>
              </a:extLst>
            </p:cNvPr>
            <p:cNvSpPr/>
            <p:nvPr/>
          </p:nvSpPr>
          <p:spPr>
            <a:xfrm>
              <a:off x="8292047" y="2562079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2" name="타원 25">
              <a:extLst>
                <a:ext uri="{FF2B5EF4-FFF2-40B4-BE49-F238E27FC236}">
                  <a16:creationId xmlns:a16="http://schemas.microsoft.com/office/drawing/2014/main" id="{4E34004D-4CA0-DD47-BEFA-F518D6FEF356}"/>
                </a:ext>
              </a:extLst>
            </p:cNvPr>
            <p:cNvSpPr/>
            <p:nvPr/>
          </p:nvSpPr>
          <p:spPr>
            <a:xfrm>
              <a:off x="7561444" y="1363850"/>
              <a:ext cx="305941" cy="32811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3" name="타원 25">
              <a:extLst>
                <a:ext uri="{FF2B5EF4-FFF2-40B4-BE49-F238E27FC236}">
                  <a16:creationId xmlns:a16="http://schemas.microsoft.com/office/drawing/2014/main" id="{4C1893CC-129A-1941-BFFB-E56C170D693C}"/>
                </a:ext>
              </a:extLst>
            </p:cNvPr>
            <p:cNvSpPr/>
            <p:nvPr/>
          </p:nvSpPr>
          <p:spPr>
            <a:xfrm>
              <a:off x="6967165" y="2565482"/>
              <a:ext cx="305941" cy="32811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4" name="타원 25">
              <a:extLst>
                <a:ext uri="{FF2B5EF4-FFF2-40B4-BE49-F238E27FC236}">
                  <a16:creationId xmlns:a16="http://schemas.microsoft.com/office/drawing/2014/main" id="{6FA20FEC-32DB-7C4D-8341-426E140CF62A}"/>
                </a:ext>
              </a:extLst>
            </p:cNvPr>
            <p:cNvSpPr/>
            <p:nvPr/>
          </p:nvSpPr>
          <p:spPr>
            <a:xfrm>
              <a:off x="6277483" y="3849915"/>
              <a:ext cx="305941" cy="32811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/>
            </a:p>
          </p:txBody>
        </p:sp>
        <p:sp>
          <p:nvSpPr>
            <p:cNvPr id="95" name="오른쪽 화살표 374">
              <a:extLst>
                <a:ext uri="{FF2B5EF4-FFF2-40B4-BE49-F238E27FC236}">
                  <a16:creationId xmlns:a16="http://schemas.microsoft.com/office/drawing/2014/main" id="{F105C7FE-248F-874F-9FBD-6A2F6F631684}"/>
                </a:ext>
              </a:extLst>
            </p:cNvPr>
            <p:cNvSpPr/>
            <p:nvPr/>
          </p:nvSpPr>
          <p:spPr bwMode="auto">
            <a:xfrm rot="16659393">
              <a:off x="6215020" y="3416823"/>
              <a:ext cx="565646" cy="236953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96" name="오른쪽 화살표 375">
              <a:extLst>
                <a:ext uri="{FF2B5EF4-FFF2-40B4-BE49-F238E27FC236}">
                  <a16:creationId xmlns:a16="http://schemas.microsoft.com/office/drawing/2014/main" id="{BB731FEB-CC6C-324C-9389-B7FAC3DBB105}"/>
                </a:ext>
              </a:extLst>
            </p:cNvPr>
            <p:cNvSpPr/>
            <p:nvPr/>
          </p:nvSpPr>
          <p:spPr bwMode="auto">
            <a:xfrm rot="8637073">
              <a:off x="6656981" y="2797890"/>
              <a:ext cx="330919" cy="26460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97" name="오른쪽 화살표 376">
              <a:extLst>
                <a:ext uri="{FF2B5EF4-FFF2-40B4-BE49-F238E27FC236}">
                  <a16:creationId xmlns:a16="http://schemas.microsoft.com/office/drawing/2014/main" id="{FF60C0F1-71AB-C340-8D72-FBBDAA091267}"/>
                </a:ext>
              </a:extLst>
            </p:cNvPr>
            <p:cNvSpPr/>
            <p:nvPr/>
          </p:nvSpPr>
          <p:spPr bwMode="auto">
            <a:xfrm rot="1380116">
              <a:off x="5936879" y="2823630"/>
              <a:ext cx="543036" cy="236713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3C682DC-2CED-40F0-96D1-092BB32F44FE}"/>
              </a:ext>
            </a:extLst>
          </p:cNvPr>
          <p:cNvSpPr txBox="1">
            <a:spLocks/>
          </p:cNvSpPr>
          <p:nvPr/>
        </p:nvSpPr>
        <p:spPr>
          <a:xfrm>
            <a:off x="4815272" y="6540499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55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0242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14" y="4443037"/>
            <a:ext cx="2572070" cy="1775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098" y="279833"/>
            <a:ext cx="8251902" cy="342900"/>
          </a:xfrm>
        </p:spPr>
        <p:txBody>
          <a:bodyPr/>
          <a:lstStyle/>
          <a:p>
            <a:r>
              <a:rPr lang="en-US" dirty="0"/>
              <a:t>Mesh Data Structure for Heterogeneous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2" y="1192129"/>
            <a:ext cx="6673895" cy="5043037"/>
          </a:xfrm>
        </p:spPr>
        <p:txBody>
          <a:bodyPr/>
          <a:lstStyle/>
          <a:p>
            <a:pPr>
              <a:buSzPct val="140000"/>
            </a:pPr>
            <a:r>
              <a:rPr lang="en-US" dirty="0"/>
              <a:t>Mesh topology/adaptation tool – </a:t>
            </a:r>
            <a:br>
              <a:rPr lang="en-US" dirty="0"/>
            </a:br>
            <a:r>
              <a:rPr lang="en-US" dirty="0"/>
              <a:t>PUMI-Portable-Adapt:</a:t>
            </a:r>
          </a:p>
          <a:p>
            <a:pPr lvl="1">
              <a:spcBef>
                <a:spcPts val="176"/>
              </a:spcBef>
              <a:buSzPct val="100000"/>
            </a:pPr>
            <a:r>
              <a:rPr lang="en-US" sz="2000" dirty="0"/>
              <a:t>Conforming mesh adaptation (coarsening past initial mesh, refinement, swap).</a:t>
            </a:r>
          </a:p>
          <a:p>
            <a:pPr lvl="1">
              <a:spcBef>
                <a:spcPts val="176"/>
              </a:spcBef>
              <a:buSzPct val="100000"/>
            </a:pPr>
            <a:r>
              <a:rPr lang="en-US" sz="2000" dirty="0"/>
              <a:t>Manycore and GPU parallelism using </a:t>
            </a:r>
            <a:r>
              <a:rPr lang="en-US" sz="2000" dirty="0" err="1"/>
              <a:t>Kokkos</a:t>
            </a:r>
            <a:r>
              <a:rPr lang="en-US" sz="2000" dirty="0"/>
              <a:t>.</a:t>
            </a:r>
          </a:p>
          <a:p>
            <a:pPr lvl="1">
              <a:spcBef>
                <a:spcPts val="176"/>
              </a:spcBef>
              <a:buSzPct val="100000"/>
            </a:pPr>
            <a:r>
              <a:rPr lang="en-US" sz="2000" dirty="0"/>
              <a:t>Distributed mesh via mesh partitions with MPI communications.</a:t>
            </a:r>
          </a:p>
          <a:p>
            <a:pPr lvl="1">
              <a:spcBef>
                <a:spcPts val="176"/>
              </a:spcBef>
              <a:buSzPct val="100000"/>
            </a:pPr>
            <a:r>
              <a:rPr lang="en-US" sz="2000" dirty="0"/>
              <a:t>Support for mesh-based fields.</a:t>
            </a:r>
            <a:endParaRPr lang="en-US" dirty="0"/>
          </a:p>
          <a:p>
            <a:pPr lvl="1">
              <a:spcBef>
                <a:spcPts val="180"/>
              </a:spcBef>
              <a:buSzPct val="100000"/>
            </a:pPr>
            <a:r>
              <a:rPr lang="en-US" sz="2000" dirty="0"/>
              <a:t>Curved mesh adaptation.</a:t>
            </a:r>
          </a:p>
          <a:p>
            <a:pPr lvl="1">
              <a:spcBef>
                <a:spcPts val="180"/>
              </a:spcBef>
              <a:buSzPct val="100000"/>
            </a:pPr>
            <a:r>
              <a:rPr lang="en-US" sz="2000" dirty="0"/>
              <a:t>Efficient field storage.</a:t>
            </a:r>
          </a:p>
          <a:p>
            <a:pPr lvl="1">
              <a:spcBef>
                <a:spcPts val="180"/>
              </a:spcBef>
              <a:buSzPct val="100000"/>
            </a:pPr>
            <a:r>
              <a:rPr lang="en-US" sz="2000" dirty="0" err="1">
                <a:ea typeface="ＭＳ Ｐゴシック"/>
                <a:cs typeface="Arial"/>
              </a:rPr>
              <a:t>Kokkos</a:t>
            </a:r>
            <a:r>
              <a:rPr lang="en-US" sz="2000" dirty="0">
                <a:ea typeface="ＭＳ Ｐゴシック"/>
                <a:cs typeface="Arial"/>
              </a:rPr>
              <a:t> implementation on </a:t>
            </a:r>
            <a:br>
              <a:rPr lang="en-US" sz="2000" dirty="0">
                <a:ea typeface="ＭＳ Ｐゴシック"/>
                <a:cs typeface="Arial"/>
              </a:rPr>
            </a:br>
            <a:r>
              <a:rPr lang="en-US" sz="2000" dirty="0">
                <a:ea typeface="ＭＳ Ｐゴシック"/>
                <a:cs typeface="Arial"/>
              </a:rPr>
              <a:t>latest NVIDIA, AMD and </a:t>
            </a:r>
            <a:br>
              <a:rPr lang="en-US" sz="2000" dirty="0">
                <a:ea typeface="ＭＳ Ｐゴシック"/>
                <a:cs typeface="Arial"/>
              </a:rPr>
            </a:br>
            <a:r>
              <a:rPr lang="en-US" sz="2000" dirty="0">
                <a:ea typeface="ＭＳ Ｐゴシック"/>
                <a:cs typeface="Arial"/>
              </a:rPr>
              <a:t>Intel GPUs.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4" t="6164" r="8170" b="6429"/>
          <a:stretch/>
        </p:blipFill>
        <p:spPr>
          <a:xfrm>
            <a:off x="6925636" y="1189082"/>
            <a:ext cx="2027582" cy="2027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870" y="4177864"/>
            <a:ext cx="2027582" cy="413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981" y="4838921"/>
            <a:ext cx="2069357" cy="662195"/>
          </a:xfrm>
          <a:prstGeom prst="rect">
            <a:avLst/>
          </a:prstGeom>
        </p:spPr>
      </p:pic>
      <p:sp>
        <p:nvSpPr>
          <p:cNvPr id="12" name="Shape 471">
            <a:extLst>
              <a:ext uri="{FF2B5EF4-FFF2-40B4-BE49-F238E27FC236}">
                <a16:creationId xmlns:a16="http://schemas.microsoft.com/office/drawing/2014/main" id="{EF17A8DA-FA83-4A4E-88DD-09BB273A999D}"/>
              </a:ext>
            </a:extLst>
          </p:cNvPr>
          <p:cNvSpPr/>
          <p:nvPr/>
        </p:nvSpPr>
        <p:spPr>
          <a:xfrm>
            <a:off x="6799516" y="5537539"/>
            <a:ext cx="2279822" cy="290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sz="1275" dirty="0"/>
              <a:t>Mesh entity adjacency arrays.</a:t>
            </a:r>
            <a:endParaRPr sz="1275" dirty="0"/>
          </a:p>
        </p:txBody>
      </p:sp>
      <p:sp>
        <p:nvSpPr>
          <p:cNvPr id="13" name="Shape 471">
            <a:extLst>
              <a:ext uri="{FF2B5EF4-FFF2-40B4-BE49-F238E27FC236}">
                <a16:creationId xmlns:a16="http://schemas.microsoft.com/office/drawing/2014/main" id="{51CDDBAC-890A-BC47-85CD-7248D544FFF4}"/>
              </a:ext>
            </a:extLst>
          </p:cNvPr>
          <p:cNvSpPr/>
          <p:nvPr/>
        </p:nvSpPr>
        <p:spPr>
          <a:xfrm>
            <a:off x="3486976" y="6122865"/>
            <a:ext cx="3312539" cy="455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sz="1275" dirty="0"/>
              <a:t>Serial and RIB partitioned mesh of RF antenna and vessel model.</a:t>
            </a:r>
            <a:endParaRPr sz="1275" dirty="0"/>
          </a:p>
        </p:txBody>
      </p:sp>
      <p:sp>
        <p:nvSpPr>
          <p:cNvPr id="14" name="Shape 471">
            <a:extLst>
              <a:ext uri="{FF2B5EF4-FFF2-40B4-BE49-F238E27FC236}">
                <a16:creationId xmlns:a16="http://schemas.microsoft.com/office/drawing/2014/main" id="{522E7CB7-C6B6-B242-AF9D-FEB1D6D98B64}"/>
              </a:ext>
            </a:extLst>
          </p:cNvPr>
          <p:cNvSpPr/>
          <p:nvPr/>
        </p:nvSpPr>
        <p:spPr>
          <a:xfrm>
            <a:off x="7265144" y="3267730"/>
            <a:ext cx="1559030" cy="290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sz="1275" dirty="0"/>
              <a:t>Adaptation following rotating flow field.</a:t>
            </a:r>
            <a:endParaRPr sz="1275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EF9B04-8974-7F40-A2C6-5F44BCFF22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15" t="4568" r="26223"/>
          <a:stretch/>
        </p:blipFill>
        <p:spPr>
          <a:xfrm>
            <a:off x="5502972" y="4492787"/>
            <a:ext cx="1296544" cy="167596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0A3D128-87F7-49DB-FD76-652F46C2F7A2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56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16473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PUMI-Pic Particle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2182"/>
            <a:ext cx="9144000" cy="5820937"/>
          </a:xfrm>
        </p:spPr>
        <p:txBody>
          <a:bodyPr/>
          <a:lstStyle/>
          <a:p>
            <a:pPr>
              <a:buSzPct val="140000"/>
            </a:pPr>
            <a:r>
              <a:rPr lang="en-US" sz="2000" dirty="0"/>
              <a:t>Layout of particles in memory is critical to performance:</a:t>
            </a:r>
            <a:endParaRPr lang="en-US" sz="2000" dirty="0">
              <a:latin typeface="Arial"/>
              <a:cs typeface="Arial"/>
            </a:endParaRP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Optimizes push (sort/rebuild), scatter, and gather operations.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Associate particles with elements for large per element particle cases.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Support changes in the number of particles per element.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Evenly distributes work under a range of particle distributions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(e.g. uniform, Gaussian, exponential, etc.). 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Stores a lot of particles per GPU </a:t>
            </a:r>
            <a:r>
              <a:rPr lang="mr-IN" sz="2000" dirty="0">
                <a:latin typeface="Arial"/>
              </a:rPr>
              <a:t>–</a:t>
            </a:r>
            <a:r>
              <a:rPr lang="en-US" sz="2000" dirty="0">
                <a:latin typeface="Arial"/>
                <a:cs typeface="Arial"/>
              </a:rPr>
              <a:t> low overhead.</a:t>
            </a:r>
          </a:p>
          <a:p>
            <a:pPr>
              <a:buSzPct val="140000"/>
            </a:pPr>
            <a:r>
              <a:rPr lang="en-US" sz="2000" dirty="0"/>
              <a:t>Pa</a:t>
            </a:r>
            <a:r>
              <a:rPr lang="en-US" sz="2000" dirty="0">
                <a:cs typeface="Arial"/>
              </a:rPr>
              <a:t>rticle data structure interface and implementation:</a:t>
            </a:r>
            <a:endParaRPr lang="en-US" sz="2000" dirty="0">
              <a:latin typeface="Arial"/>
              <a:cs typeface="Arial"/>
            </a:endParaRP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API abstracts implementation for PIC code developers. 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CSR, </a:t>
            </a:r>
            <a:r>
              <a:rPr lang="en-US" sz="2000" dirty="0"/>
              <a:t>Sell-C-</a:t>
            </a:r>
            <a:r>
              <a:rPr lang="el-GR" sz="2000" dirty="0"/>
              <a:t>σ</a:t>
            </a:r>
            <a:r>
              <a:rPr lang="en-US" sz="2000" dirty="0"/>
              <a:t>, </a:t>
            </a:r>
            <a:r>
              <a:rPr lang="en-US" sz="2000" dirty="0" err="1"/>
              <a:t>CabanaM</a:t>
            </a:r>
            <a:r>
              <a:rPr lang="en-US" sz="2000" dirty="0"/>
              <a:t>, DPS. 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Performance is a function of </a:t>
            </a:r>
            <a:br>
              <a:rPr lang="en-US" sz="2000" dirty="0"/>
            </a:br>
            <a:r>
              <a:rPr lang="en-US" sz="2000" dirty="0"/>
              <a:t>particle distribution.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Cabana </a:t>
            </a:r>
            <a:r>
              <a:rPr lang="en-US" sz="2000" dirty="0" err="1">
                <a:latin typeface="Arial"/>
                <a:cs typeface="Arial"/>
              </a:rPr>
              <a:t>AoSoA</a:t>
            </a:r>
            <a:r>
              <a:rPr lang="en-US" sz="2000" dirty="0">
                <a:latin typeface="Arial"/>
                <a:cs typeface="Arial"/>
              </a:rPr>
              <a:t> w/a CSR </a:t>
            </a:r>
            <a:r>
              <a:rPr lang="en-US" sz="2000" dirty="0"/>
              <a:t>index of </a:t>
            </a:r>
            <a:br>
              <a:rPr lang="en-US" sz="2000" dirty="0"/>
            </a:br>
            <a:r>
              <a:rPr lang="en-US" sz="2000" dirty="0"/>
              <a:t>elements-to-particles are promising. 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latin typeface="Arial"/>
                <a:cs typeface="Arial"/>
              </a:rPr>
              <a:t>DPS particle structure for low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particle density applications.</a:t>
            </a: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2000" dirty="0">
              <a:latin typeface="Arial"/>
              <a:cs typeface="Arial"/>
            </a:endParaRPr>
          </a:p>
          <a:p>
            <a:pPr marL="630238" lvl="1" indent="-288925">
              <a:spcBef>
                <a:spcPts val="150"/>
              </a:spcBef>
              <a:buSzPct val="100000"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C70E9-03BD-0445-975E-0332D854F6BE}"/>
              </a:ext>
            </a:extLst>
          </p:cNvPr>
          <p:cNvSpPr txBox="1"/>
          <p:nvPr/>
        </p:nvSpPr>
        <p:spPr>
          <a:xfrm>
            <a:off x="4758441" y="5917092"/>
            <a:ext cx="4487159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600" dirty="0">
                <a:latin typeface="Helvetica"/>
                <a:ea typeface="ＭＳ Ｐゴシック"/>
              </a:rPr>
              <a:t>Left to Right: CSR, SCS with vertical slicing (yellow boxes), </a:t>
            </a:r>
            <a:r>
              <a:rPr lang="en-US" sz="1600" dirty="0" err="1">
                <a:latin typeface="Helvetica"/>
                <a:ea typeface="ＭＳ Ｐゴシック"/>
              </a:rPr>
              <a:t>CabanaM</a:t>
            </a:r>
            <a:r>
              <a:rPr lang="en-US" sz="1600" dirty="0">
                <a:latin typeface="Helvetica"/>
                <a:ea typeface="ＭＳ Ｐゴシック"/>
              </a:rPr>
              <a:t> (red boxes are SOAs). C is a team of threads.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10E91D-BBFC-C94C-B06E-47CD678F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89" y="4007259"/>
            <a:ext cx="4173811" cy="182171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03B1785-BBAC-A809-5E03-2497675527DD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57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22080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D254-1A83-A043-AC60-50DD750A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Operations Supported by PUMI-Pic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3EB3D-A01F-2A4A-AFF2-C36F41B35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397"/>
            <a:ext cx="8991600" cy="4886531"/>
          </a:xfrm>
        </p:spPr>
        <p:txBody>
          <a:bodyPr/>
          <a:lstStyle/>
          <a:p>
            <a:pPr marL="391478" lvl="1"/>
            <a:r>
              <a:rPr lang="en-US" dirty="0">
                <a:ea typeface="ＭＳ Ｐゴシック"/>
                <a:cs typeface="Arial"/>
              </a:rPr>
              <a:t>Particle push.</a:t>
            </a:r>
            <a:endParaRPr lang="en-US" dirty="0">
              <a:ea typeface="ＭＳ Ｐゴシック"/>
            </a:endParaRPr>
          </a:p>
          <a:p>
            <a:pPr marL="391478" lvl="1"/>
            <a:r>
              <a:rPr lang="en-US" dirty="0">
                <a:ea typeface="ＭＳ Ｐゴシック"/>
              </a:rPr>
              <a:t>Adjacency based search</a:t>
            </a:r>
          </a:p>
          <a:p>
            <a:pPr marL="800100" lvl="2" indent="-223838"/>
            <a:r>
              <a:rPr lang="en-US" dirty="0"/>
              <a:t>Faster than grid based search.</a:t>
            </a: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Element-to-particle association update.</a:t>
            </a:r>
          </a:p>
          <a:p>
            <a:pPr marL="404813" lvl="1" indent="-288925"/>
            <a:r>
              <a:rPr lang="en-US" dirty="0"/>
              <a:t>Particle Migration.</a:t>
            </a: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Particle path visualization.</a:t>
            </a:r>
            <a:endParaRPr lang="en-US" dirty="0">
              <a:cs typeface="Arial"/>
            </a:endParaRP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Mesh partitioning w/buffer regions.</a:t>
            </a: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Mesh field association.</a:t>
            </a: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Fast construction of elements within given distance of mesh faces on model surface.</a:t>
            </a:r>
          </a:p>
          <a:p>
            <a:pPr marL="391478" lvl="1"/>
            <a:r>
              <a:rPr lang="en-US" dirty="0">
                <a:ea typeface="ＭＳ Ｐゴシック"/>
                <a:cs typeface="Arial"/>
              </a:rPr>
              <a:t>Poisson field solve using </a:t>
            </a:r>
            <a:r>
              <a:rPr lang="en-US" dirty="0" err="1">
                <a:ea typeface="ＭＳ Ｐゴシック"/>
                <a:cs typeface="Arial"/>
              </a:rPr>
              <a:t>PETSc</a:t>
            </a:r>
            <a:r>
              <a:rPr lang="en-US" dirty="0">
                <a:ea typeface="ＭＳ Ｐゴシック"/>
                <a:cs typeface="Arial"/>
              </a:rPr>
              <a:t> </a:t>
            </a:r>
            <a:r>
              <a:rPr lang="en-US" dirty="0" err="1">
                <a:ea typeface="ＭＳ Ｐゴシック"/>
                <a:cs typeface="Arial"/>
              </a:rPr>
              <a:t>DMPlex</a:t>
            </a:r>
            <a:r>
              <a:rPr lang="en-US" dirty="0">
                <a:ea typeface="ＭＳ Ｐゴシック"/>
                <a:cs typeface="Arial"/>
              </a:rPr>
              <a:t> on GPUs. 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33931-67A3-024B-B486-E307ADF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0BDDF-C836-864E-988D-E862A683A08A}"/>
              </a:ext>
            </a:extLst>
          </p:cNvPr>
          <p:cNvSpPr txBox="1"/>
          <p:nvPr/>
        </p:nvSpPr>
        <p:spPr>
          <a:xfrm>
            <a:off x="2530085" y="6287272"/>
            <a:ext cx="5886450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kern="0" dirty="0"/>
              <a:t>2020 </a:t>
            </a:r>
            <a:r>
              <a:rPr lang="en-US" sz="1350" kern="0" dirty="0" err="1"/>
              <a:t>PUMIPic</a:t>
            </a:r>
            <a:r>
              <a:rPr lang="en-US" sz="1350" kern="0" dirty="0"/>
              <a:t> Paper: https://</a:t>
            </a:r>
            <a:r>
              <a:rPr lang="en-US" sz="1350" kern="0" dirty="0" err="1"/>
              <a:t>www.scorec.rpi.edu</a:t>
            </a:r>
            <a:r>
              <a:rPr lang="en-US" sz="1350" kern="0" dirty="0"/>
              <a:t>/REPORTS/2020-2.pdf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80DE44-FF18-484A-83D1-23678D965CF8}"/>
              </a:ext>
            </a:extLst>
          </p:cNvPr>
          <p:cNvGrpSpPr/>
          <p:nvPr/>
        </p:nvGrpSpPr>
        <p:grpSpPr>
          <a:xfrm>
            <a:off x="6237838" y="812800"/>
            <a:ext cx="3109362" cy="2546036"/>
            <a:chOff x="5132212" y="1032934"/>
            <a:chExt cx="3414888" cy="2561166"/>
          </a:xfrm>
        </p:grpSpPr>
        <p:pic>
          <p:nvPicPr>
            <p:cNvPr id="7" name="adjsrchillstrn1_zoom.png">
              <a:extLst>
                <a:ext uri="{FF2B5EF4-FFF2-40B4-BE49-F238E27FC236}">
                  <a16:creationId xmlns:a16="http://schemas.microsoft.com/office/drawing/2014/main" id="{A172EB48-3D6A-E24F-A087-5C6B170F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0726" y="1384300"/>
              <a:ext cx="1350773" cy="1176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adj_srch_prfmnc.png">
              <a:extLst>
                <a:ext uri="{FF2B5EF4-FFF2-40B4-BE49-F238E27FC236}">
                  <a16:creationId xmlns:a16="http://schemas.microsoft.com/office/drawing/2014/main" id="{7CF17614-E3F1-144C-8B54-8349A25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2212" y="1032934"/>
              <a:ext cx="3414888" cy="25611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0490483-C8F4-49F1-B168-248C263317DC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58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294866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A31D-A4DB-2F49-AA7A-2D799517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PUMI-Pic based </a:t>
            </a:r>
            <a:r>
              <a:rPr lang="en-US" dirty="0" err="1"/>
              <a:t>XGCm</a:t>
            </a:r>
            <a:r>
              <a:rPr lang="en-US" dirty="0"/>
              <a:t> Edge Plasma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B2927-B870-6C40-9792-253B613E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1F747E-A669-BB48-AF9A-FA13B28B0483}"/>
              </a:ext>
            </a:extLst>
          </p:cNvPr>
          <p:cNvSpPr txBox="1">
            <a:spLocks/>
          </p:cNvSpPr>
          <p:nvPr/>
        </p:nvSpPr>
        <p:spPr bwMode="auto">
          <a:xfrm>
            <a:off x="0" y="1143906"/>
            <a:ext cx="6584776" cy="522067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865" tIns="33338" rIns="67865" bIns="33338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>
              <a:spcBef>
                <a:spcPts val="375"/>
              </a:spcBef>
            </a:pPr>
            <a:r>
              <a:rPr lang="en-US" sz="2000" dirty="0" err="1"/>
              <a:t>XGCm</a:t>
            </a:r>
            <a:r>
              <a:rPr lang="en-US" sz="2000" dirty="0"/>
              <a:t> is a version of XGC built on PUMI-Pic:</a:t>
            </a:r>
          </a:p>
          <a:p>
            <a:pPr lvl="1">
              <a:spcBef>
                <a:spcPts val="375"/>
              </a:spcBef>
            </a:pPr>
            <a:r>
              <a:rPr lang="en-US" sz="2000" dirty="0"/>
              <a:t>All operations on GPUs – push, gather/scatter, etc.</a:t>
            </a:r>
          </a:p>
          <a:p>
            <a:pPr>
              <a:spcBef>
                <a:spcPts val="375"/>
              </a:spcBef>
            </a:pPr>
            <a:r>
              <a:rPr lang="en-US" sz="2000" kern="0" dirty="0"/>
              <a:t>Testing of PUMI-Pic for use in XGC like push: </a:t>
            </a:r>
          </a:p>
          <a:p>
            <a:pPr lvl="1">
              <a:spcBef>
                <a:spcPts val="375"/>
              </a:spcBef>
            </a:pPr>
            <a:r>
              <a:rPr lang="en-US" sz="2000" kern="0" dirty="0"/>
              <a:t>2M elements, 1M vertices, 2 to 128 poloidal planes.</a:t>
            </a:r>
          </a:p>
          <a:p>
            <a:pPr lvl="1">
              <a:spcBef>
                <a:spcPts val="375"/>
              </a:spcBef>
            </a:pPr>
            <a:r>
              <a:rPr lang="en-US" sz="2000" dirty="0"/>
              <a:t>Pseudo push and particle-to-mesh gyro scatter.</a:t>
            </a:r>
          </a:p>
          <a:p>
            <a:pPr lvl="1">
              <a:spcBef>
                <a:spcPts val="375"/>
              </a:spcBef>
            </a:pPr>
            <a:r>
              <a:rPr lang="en-US" sz="2000" dirty="0"/>
              <a:t>Tested on up to 24,576 GPUs with 1.1 trillion particles, for </a:t>
            </a:r>
            <a:r>
              <a:rPr lang="en-US" sz="2000" dirty="0">
                <a:ea typeface="ＭＳ Ｐゴシック" pitchFamily="26" charset="-128"/>
              </a:rPr>
              <a:t>100 iterations: push, adjacency.</a:t>
            </a:r>
          </a:p>
          <a:p>
            <a:pPr lvl="1">
              <a:spcBef>
                <a:spcPts val="375"/>
              </a:spcBef>
            </a:pPr>
            <a:r>
              <a:rPr lang="en-US" sz="2000" kern="0" dirty="0"/>
              <a:t>PUMI-Pic weak scaling up to 24,576 GPUs (4096 nodes) with 48 million particles per GPU.</a:t>
            </a:r>
            <a:br>
              <a:rPr lang="en-US" sz="2000" kern="0" dirty="0"/>
            </a:br>
            <a:r>
              <a:rPr lang="en-US" sz="1200" dirty="0"/>
              <a:t> </a:t>
            </a:r>
            <a:endParaRPr lang="en-US" sz="1200" kern="0" dirty="0"/>
          </a:p>
          <a:p>
            <a:pPr marL="115888" lvl="1" indent="0">
              <a:spcBef>
                <a:spcPts val="375"/>
              </a:spcBef>
              <a:buNone/>
            </a:pPr>
            <a:r>
              <a:rPr lang="en-US" sz="2000" kern="0" dirty="0"/>
              <a:t>Total time comparison:</a:t>
            </a:r>
          </a:p>
          <a:p>
            <a:pPr lvl="1">
              <a:spcBef>
                <a:spcPts val="375"/>
              </a:spcBef>
            </a:pPr>
            <a:r>
              <a:rPr lang="en-US" sz="2000" kern="0" dirty="0"/>
              <a:t>Ran on NERSC’s Perlmutter.</a:t>
            </a:r>
          </a:p>
          <a:p>
            <a:pPr lvl="1">
              <a:spcBef>
                <a:spcPts val="375"/>
              </a:spcBef>
            </a:pPr>
            <a:r>
              <a:rPr lang="en-US" sz="2000" kern="0" dirty="0" err="1"/>
              <a:t>XGCm</a:t>
            </a:r>
            <a:r>
              <a:rPr lang="en-US" sz="2000" kern="0" dirty="0"/>
              <a:t> 3 times faster than XGC for adiabatic electron case, 21% faster for </a:t>
            </a:r>
            <a:br>
              <a:rPr lang="en-US" sz="2000" kern="0" dirty="0"/>
            </a:br>
            <a:r>
              <a:rPr lang="en-US" sz="2000" kern="0" dirty="0"/>
              <a:t>kinetic electron case.</a:t>
            </a:r>
          </a:p>
          <a:p>
            <a:pPr lvl="1">
              <a:spcBef>
                <a:spcPts val="375"/>
              </a:spcBef>
            </a:pPr>
            <a:endParaRPr lang="en-US" sz="2000" kern="0" dirty="0"/>
          </a:p>
          <a:p>
            <a:pPr marL="233363" lvl="1" indent="0">
              <a:spcBef>
                <a:spcPts val="375"/>
              </a:spcBef>
              <a:buNone/>
            </a:pPr>
            <a:endParaRPr lang="en-US" sz="2000" kern="0" dirty="0"/>
          </a:p>
          <a:p>
            <a:pPr lvl="1">
              <a:spcBef>
                <a:spcPts val="375"/>
              </a:spcBef>
            </a:pPr>
            <a:endParaRPr lang="en-US" sz="2000" kern="0" dirty="0"/>
          </a:p>
          <a:p>
            <a:pPr lvl="1">
              <a:spcBef>
                <a:spcPts val="375"/>
              </a:spcBef>
            </a:pPr>
            <a:endParaRPr lang="en-US" sz="2000" kern="0" dirty="0"/>
          </a:p>
        </p:txBody>
      </p:sp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A3B39F-66BD-D547-87A7-A37F5104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863" y="5653385"/>
            <a:ext cx="1694872" cy="1143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38A53-9E99-4C4F-A8C9-940C68FC0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44" y="1061155"/>
            <a:ext cx="1875755" cy="2871676"/>
          </a:xfrm>
          <a:prstGeom prst="rect">
            <a:avLst/>
          </a:prstGeom>
        </p:spPr>
      </p:pic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3246B5B-A1B9-9D03-03ED-30A17136E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78" y="4282786"/>
            <a:ext cx="3167375" cy="257521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C55B387-6306-F8D1-BCCB-75F383BAADFB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59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12890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365B-99C3-3745-A795-DDC6FDC2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PUMIPic</a:t>
            </a:r>
            <a:r>
              <a:rPr lang="en-US" dirty="0"/>
              <a:t> based </a:t>
            </a:r>
            <a:r>
              <a:rPr lang="en-US" dirty="0" err="1"/>
              <a:t>GITRm</a:t>
            </a:r>
            <a:r>
              <a:rPr lang="en-US" dirty="0"/>
              <a:t> Impurity Transport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25F2-F440-8948-A8A5-8CEAAECD1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43610"/>
            <a:ext cx="8991600" cy="4177904"/>
          </a:xfrm>
        </p:spPr>
        <p:txBody>
          <a:bodyPr/>
          <a:lstStyle/>
          <a:p>
            <a:pPr marL="233363" indent="-225425">
              <a:buSzPct val="121000"/>
            </a:pPr>
            <a:r>
              <a:rPr lang="en-US" dirty="0"/>
              <a:t>Incorporates impurity transport capabilities of GITR.</a:t>
            </a:r>
            <a:endParaRPr lang="en-US" sz="375" b="1" dirty="0"/>
          </a:p>
          <a:p>
            <a:pPr marL="233363" indent="-225425">
              <a:buSzPct val="121000"/>
            </a:pPr>
            <a:r>
              <a:rPr lang="en-US" dirty="0"/>
              <a:t>3D mesh for cases including divertors, tiles, limiters, </a:t>
            </a:r>
            <a:br>
              <a:rPr lang="en-US" dirty="0"/>
            </a:br>
            <a:r>
              <a:rPr lang="en-US" dirty="0"/>
              <a:t>specific diagnostics/probes etc.</a:t>
            </a:r>
          </a:p>
          <a:p>
            <a:pPr marL="233363" indent="-225425">
              <a:buSzPct val="121000"/>
            </a:pPr>
            <a:r>
              <a:rPr lang="en-US" dirty="0"/>
              <a:t>Status:</a:t>
            </a:r>
          </a:p>
          <a:p>
            <a:pPr marL="457200" lvl="1" indent="-223838">
              <a:buSzPct val="118000"/>
            </a:pPr>
            <a:r>
              <a:rPr lang="en-US" sz="2000" dirty="0"/>
              <a:t>Physics equivalent to GITR.</a:t>
            </a:r>
          </a:p>
          <a:p>
            <a:pPr marL="457200" lvl="1" indent="-223838">
              <a:buSzPct val="118000"/>
            </a:pPr>
            <a:r>
              <a:rPr lang="en-US" sz="2000" dirty="0"/>
              <a:t>Efficient Multi-species capabilities.</a:t>
            </a:r>
          </a:p>
          <a:p>
            <a:pPr marL="457200" lvl="1" indent="-223838">
              <a:buSzPct val="118000"/>
            </a:pPr>
            <a:r>
              <a:rPr lang="en-US" sz="2000" dirty="0"/>
              <a:t>Anisotropy mesh for accurate field transfer.</a:t>
            </a:r>
          </a:p>
          <a:p>
            <a:pPr marL="457200" lvl="1" indent="-223838">
              <a:buSzPct val="118000"/>
            </a:pPr>
            <a:r>
              <a:rPr lang="en-US" sz="2000" dirty="0"/>
              <a:t>Field transfer from SOLPS to 3D mesh.</a:t>
            </a:r>
          </a:p>
          <a:p>
            <a:pPr marL="457200" lvl="1" indent="-223838">
              <a:buSzPct val="118000"/>
            </a:pPr>
            <a:r>
              <a:rPr lang="en-US" sz="2000" dirty="0"/>
              <a:t>Non-uniform particle distribution </a:t>
            </a:r>
            <a:br>
              <a:rPr lang="en-US" sz="2000" dirty="0"/>
            </a:br>
            <a:r>
              <a:rPr lang="en-US" sz="2000" dirty="0"/>
              <a:t>– evolves quickly in time.</a:t>
            </a:r>
          </a:p>
          <a:p>
            <a:pPr marL="457200" lvl="1" indent="-223838">
              <a:buSzPct val="118000"/>
            </a:pPr>
            <a:r>
              <a:rPr lang="en-US" sz="2000" dirty="0"/>
              <a:t>Load balancing particles via PUMI-Balance.</a:t>
            </a:r>
          </a:p>
          <a:p>
            <a:pPr marL="457200" lvl="1" indent="-223838">
              <a:buSzPct val="118000"/>
            </a:pPr>
            <a:r>
              <a:rPr lang="en-US" sz="2000" dirty="0"/>
              <a:t>Distance to boundary for sheath E field. </a:t>
            </a:r>
          </a:p>
          <a:p>
            <a:pPr marL="457200" lvl="1" indent="-223838">
              <a:buSzPct val="118000"/>
            </a:pPr>
            <a:r>
              <a:rPr lang="en-US" sz="2000" dirty="0"/>
              <a:t>Post-processing on 3D unstructured mesh.</a:t>
            </a:r>
          </a:p>
          <a:p>
            <a:pPr marL="233362" lvl="1" indent="0">
              <a:buNone/>
            </a:pPr>
            <a:endParaRPr lang="en-US" sz="2000" dirty="0"/>
          </a:p>
          <a:p>
            <a:pPr marL="457200" indent="-223838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2F2FB-F814-3C43-8D43-EF6DB6E2F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27" name="Google Shape;524;p23">
            <a:extLst>
              <a:ext uri="{FF2B5EF4-FFF2-40B4-BE49-F238E27FC236}">
                <a16:creationId xmlns:a16="http://schemas.microsoft.com/office/drawing/2014/main" id="{C8E2CE93-5CDD-0842-9672-46DB348EDD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74" t="5797" r="21704" b="16733"/>
          <a:stretch/>
        </p:blipFill>
        <p:spPr>
          <a:xfrm>
            <a:off x="5498496" y="5338354"/>
            <a:ext cx="2294869" cy="152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25;p23">
            <a:extLst>
              <a:ext uri="{FF2B5EF4-FFF2-40B4-BE49-F238E27FC236}">
                <a16:creationId xmlns:a16="http://schemas.microsoft.com/office/drawing/2014/main" id="{CDE07549-6FA3-7C42-A0A2-CEABB9A654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4466"/>
          <a:stretch/>
        </p:blipFill>
        <p:spPr>
          <a:xfrm>
            <a:off x="7869565" y="5195182"/>
            <a:ext cx="1274435" cy="127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64;p20">
            <a:extLst>
              <a:ext uri="{FF2B5EF4-FFF2-40B4-BE49-F238E27FC236}">
                <a16:creationId xmlns:a16="http://schemas.microsoft.com/office/drawing/2014/main" id="{2EEF469A-9BE6-3B46-A4B7-0D5A1B2DE6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309" t="8614" r="17050" b="3485"/>
          <a:stretch/>
        </p:blipFill>
        <p:spPr>
          <a:xfrm>
            <a:off x="5262305" y="1919111"/>
            <a:ext cx="2256095" cy="153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65;p20">
            <a:extLst>
              <a:ext uri="{FF2B5EF4-FFF2-40B4-BE49-F238E27FC236}">
                <a16:creationId xmlns:a16="http://schemas.microsoft.com/office/drawing/2014/main" id="{3773D140-7675-6440-8194-6E3BABD05A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7381" r="32317" b="1052"/>
          <a:stretch/>
        </p:blipFill>
        <p:spPr>
          <a:xfrm>
            <a:off x="7609384" y="1064913"/>
            <a:ext cx="1373067" cy="239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57;p20">
            <a:extLst>
              <a:ext uri="{FF2B5EF4-FFF2-40B4-BE49-F238E27FC236}">
                <a16:creationId xmlns:a16="http://schemas.microsoft.com/office/drawing/2014/main" id="{45643281-02B2-6F4C-BE4D-F8F1AD3F0F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19334" r="11474"/>
          <a:stretch/>
        </p:blipFill>
        <p:spPr bwMode="auto">
          <a:xfrm>
            <a:off x="5567439" y="3765950"/>
            <a:ext cx="1809259" cy="135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Google Shape;460;p20">
            <a:extLst>
              <a:ext uri="{FF2B5EF4-FFF2-40B4-BE49-F238E27FC236}">
                <a16:creationId xmlns:a16="http://schemas.microsoft.com/office/drawing/2014/main" id="{CBB5846B-93C2-2746-A447-6F6C28E2BF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000" r="17000"/>
          <a:stretch/>
        </p:blipFill>
        <p:spPr>
          <a:xfrm>
            <a:off x="7450162" y="3805487"/>
            <a:ext cx="1532289" cy="12716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Google Shape;461;p20">
            <a:extLst>
              <a:ext uri="{FF2B5EF4-FFF2-40B4-BE49-F238E27FC236}">
                <a16:creationId xmlns:a16="http://schemas.microsoft.com/office/drawing/2014/main" id="{5B24588C-7BB3-D546-9D40-DF08FC6DD8AB}"/>
              </a:ext>
            </a:extLst>
          </p:cNvPr>
          <p:cNvSpPr/>
          <p:nvPr/>
        </p:nvSpPr>
        <p:spPr>
          <a:xfrm>
            <a:off x="5800125" y="4199467"/>
            <a:ext cx="465209" cy="35615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458;p20">
            <a:extLst>
              <a:ext uri="{FF2B5EF4-FFF2-40B4-BE49-F238E27FC236}">
                <a16:creationId xmlns:a16="http://schemas.microsoft.com/office/drawing/2014/main" id="{621E17C1-2FFF-0C43-BE29-9F4811C829AC}"/>
              </a:ext>
            </a:extLst>
          </p:cNvPr>
          <p:cNvSpPr txBox="1"/>
          <p:nvPr/>
        </p:nvSpPr>
        <p:spPr>
          <a:xfrm>
            <a:off x="6207892" y="4059687"/>
            <a:ext cx="10456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Probes</a:t>
            </a:r>
            <a:endParaRPr/>
          </a:p>
        </p:txBody>
      </p:sp>
      <p:cxnSp>
        <p:nvCxnSpPr>
          <p:cNvPr id="35" name="Google Shape;459;p20">
            <a:extLst>
              <a:ext uri="{FF2B5EF4-FFF2-40B4-BE49-F238E27FC236}">
                <a16:creationId xmlns:a16="http://schemas.microsoft.com/office/drawing/2014/main" id="{7B3EF264-506C-8A4B-B39B-2C4B8002F266}"/>
              </a:ext>
            </a:extLst>
          </p:cNvPr>
          <p:cNvCxnSpPr>
            <a:cxnSpLocks/>
          </p:cNvCxnSpPr>
          <p:nvPr/>
        </p:nvCxnSpPr>
        <p:spPr>
          <a:xfrm flipV="1">
            <a:off x="6279838" y="4377542"/>
            <a:ext cx="1329546" cy="1015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56460E9-3971-CDD4-43C0-B62642E27462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60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9655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002C7-284E-1CA2-1194-B4B9FD1B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numbers and a number of particles&#10;&#10;Description automatically generated">
            <a:extLst>
              <a:ext uri="{FF2B5EF4-FFF2-40B4-BE49-F238E27FC236}">
                <a16:creationId xmlns:a16="http://schemas.microsoft.com/office/drawing/2014/main" id="{78920028-CAAA-C4B9-2B7B-8AAAC1302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18" y="1026160"/>
            <a:ext cx="4352081" cy="3033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B62591-2ED7-C3BD-A32C-5121E59E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PUMI-Tally - GPU Acceleration of Monte Carlo Tallies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57063-EBFD-5ABC-464E-A9FCCB1EC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116330"/>
            <a:ext cx="5117746" cy="5087700"/>
          </a:xfrm>
        </p:spPr>
        <p:txBody>
          <a:bodyPr/>
          <a:lstStyle/>
          <a:p>
            <a:pPr marL="233363" indent="-225425">
              <a:spcBef>
                <a:spcPts val="580"/>
              </a:spcBef>
              <a:buSzPct val="120000"/>
            </a:pPr>
            <a:r>
              <a:rPr lang="en-US" sz="2000" dirty="0"/>
              <a:t>Builds on PUMI-PIC core to support mesh-based tallies.</a:t>
            </a:r>
            <a:endParaRPr lang="en-US" sz="2000" b="1" dirty="0"/>
          </a:p>
          <a:p>
            <a:pPr marL="233363" indent="-225425">
              <a:spcBef>
                <a:spcPts val="580"/>
              </a:spcBef>
              <a:buSzPct val="120000"/>
            </a:pPr>
            <a:r>
              <a:rPr lang="en-US" sz="2000" dirty="0"/>
              <a:t>Implements track length tallies.</a:t>
            </a:r>
          </a:p>
          <a:p>
            <a:pPr marL="457200" lvl="1" indent="-223838">
              <a:spcBef>
                <a:spcPts val="580"/>
              </a:spcBef>
              <a:buSzPct val="120000"/>
            </a:pPr>
            <a:r>
              <a:rPr lang="en-US" sz="2000" dirty="0"/>
              <a:t>Sum weighted length of moves.</a:t>
            </a:r>
          </a:p>
          <a:p>
            <a:pPr marL="57150" indent="-223838">
              <a:spcBef>
                <a:spcPts val="580"/>
              </a:spcBef>
              <a:buSzPct val="120000"/>
            </a:pPr>
            <a:r>
              <a:rPr lang="en-US" sz="2000" dirty="0"/>
              <a:t>Batch the particles for data parallel.</a:t>
            </a:r>
          </a:p>
          <a:p>
            <a:pPr marL="57150" indent="-223838">
              <a:spcBef>
                <a:spcPts val="580"/>
              </a:spcBef>
              <a:buSzPct val="120000"/>
            </a:pPr>
            <a:r>
              <a:rPr lang="en-US" sz="2000" dirty="0"/>
              <a:t>Tested on both GPU and CPU’s.</a:t>
            </a:r>
          </a:p>
          <a:p>
            <a:pPr marL="57150" indent="-223838">
              <a:spcBef>
                <a:spcPts val="580"/>
              </a:spcBef>
              <a:buSzPct val="120000"/>
            </a:pPr>
            <a:r>
              <a:rPr lang="en-US" sz="2000" dirty="0"/>
              <a:t>Compared to </a:t>
            </a:r>
            <a:r>
              <a:rPr lang="en-US" sz="2000" dirty="0" err="1"/>
              <a:t>OpenMC</a:t>
            </a:r>
            <a:r>
              <a:rPr lang="en-US" sz="2000" dirty="0"/>
              <a:t> implementation</a:t>
            </a:r>
            <a:br>
              <a:rPr lang="en-US" sz="2000" dirty="0"/>
            </a:br>
            <a:r>
              <a:rPr lang="en-US" sz="2000" dirty="0"/>
              <a:t>   (does not batch particles):</a:t>
            </a:r>
          </a:p>
          <a:p>
            <a:pPr marL="457200" lvl="1" indent="-223838">
              <a:spcBef>
                <a:spcPts val="580"/>
              </a:spcBef>
              <a:buSzPct val="120000"/>
            </a:pPr>
            <a:r>
              <a:rPr lang="en-US" sz="2000" dirty="0"/>
              <a:t>19.7 times faster on and NVIDIA A100.</a:t>
            </a:r>
          </a:p>
          <a:p>
            <a:pPr marL="457200" lvl="1" indent="-223838">
              <a:spcBef>
                <a:spcPts val="580"/>
              </a:spcBef>
              <a:buSzPct val="120000"/>
            </a:pPr>
            <a:r>
              <a:rPr lang="en-US" sz="2000" dirty="0"/>
              <a:t>9.2 times faster using OpenMP on two AMD EPYC 7763 CPUs.</a:t>
            </a:r>
          </a:p>
          <a:p>
            <a:pPr marL="457200" lvl="1" indent="-223838">
              <a:spcBef>
                <a:spcPts val="580"/>
              </a:spcBef>
              <a:buSzPct val="120000"/>
            </a:pPr>
            <a:r>
              <a:rPr lang="en-US" sz="2000" dirty="0"/>
              <a:t>Field transfer from SOLPS to 3D mesh.</a:t>
            </a:r>
          </a:p>
          <a:p>
            <a:pPr marL="457200" lvl="1" indent="-223838">
              <a:spcBef>
                <a:spcPts val="580"/>
              </a:spcBef>
              <a:buSzPct val="120000"/>
            </a:pPr>
            <a:r>
              <a:rPr lang="en-US" sz="2000" dirty="0"/>
              <a:t>GPU version demonstrated a 6.7 times improvement in energy consumption.</a:t>
            </a:r>
          </a:p>
          <a:p>
            <a:pPr marL="233362" lvl="1" indent="0">
              <a:buNone/>
            </a:pPr>
            <a:endParaRPr lang="en-US" sz="2000" dirty="0"/>
          </a:p>
          <a:p>
            <a:pPr marL="457200" indent="-223838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DCC9F-73DF-6DBD-D7EB-EF2972216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123DC2A-8F42-CFE3-A87A-56452A8F319E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61</a:t>
            </a:fld>
            <a:endParaRPr lang="en-US" sz="1400" b="0" dirty="0"/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B43488F-D03A-4261-DEAE-3471086D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0"/>
          <a:stretch/>
        </p:blipFill>
        <p:spPr>
          <a:xfrm>
            <a:off x="5063605" y="4464481"/>
            <a:ext cx="3943235" cy="1905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53E85-1F02-3386-C274-320C3685D513}"/>
              </a:ext>
            </a:extLst>
          </p:cNvPr>
          <p:cNvSpPr txBox="1"/>
          <p:nvPr/>
        </p:nvSpPr>
        <p:spPr>
          <a:xfrm>
            <a:off x="5970080" y="6342883"/>
            <a:ext cx="2533840" cy="31547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600" dirty="0">
                <a:latin typeface="Helvetica"/>
                <a:ea typeface="ＭＳ Ｐゴシック"/>
              </a:rPr>
              <a:t>Energy consumption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C7FA38-99DE-FAD4-271D-C553943D23C6}"/>
              </a:ext>
            </a:extLst>
          </p:cNvPr>
          <p:cNvSpPr txBox="1"/>
          <p:nvPr/>
        </p:nvSpPr>
        <p:spPr>
          <a:xfrm>
            <a:off x="5881053" y="4059351"/>
            <a:ext cx="2533840" cy="31547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600" dirty="0">
                <a:latin typeface="Helvetica"/>
                <a:ea typeface="ＭＳ Ｐゴシック"/>
              </a:rPr>
              <a:t>Computation Time</a:t>
            </a:r>
          </a:p>
        </p:txBody>
      </p:sp>
    </p:spTree>
    <p:extLst>
      <p:ext uri="{BB962C8B-B14F-4D97-AF65-F5344CB8AC3E}">
        <p14:creationId xmlns:p14="http://schemas.microsoft.com/office/powerpoint/2010/main" val="2470556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3A254-99C5-FF3B-D129-DC851A90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Coupler for </a:t>
            </a:r>
            <a:r>
              <a:rPr lang="en-US" dirty="0" err="1"/>
              <a:t>Multimodel</a:t>
            </a:r>
            <a:r>
              <a:rPr lang="en-US" dirty="0"/>
              <a:t> Simulations (PCMS)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8137F1C-6F5E-01D9-23C3-ECE7EB9D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3" y="1084964"/>
            <a:ext cx="8678862" cy="5351782"/>
          </a:xfrm>
        </p:spPr>
        <p:txBody>
          <a:bodyPr>
            <a:normAutofit/>
          </a:bodyPr>
          <a:lstStyle/>
          <a:p>
            <a:pPr marL="175022" lvl="1" indent="0">
              <a:buNone/>
              <a:defRPr/>
            </a:pPr>
            <a:r>
              <a:rPr lang="en-US" dirty="0">
                <a:latin typeface="Arial" charset="0"/>
              </a:rPr>
              <a:t>Goals of PCMS:</a:t>
            </a:r>
          </a:p>
          <a:p>
            <a:pPr marL="632222" lvl="1" indent="-457200">
              <a:spcBef>
                <a:spcPts val="300"/>
              </a:spcBef>
              <a:buSzPct val="126000"/>
              <a:buFont typeface="Wingdings" pitchFamily="2" charset="2"/>
              <a:buChar char="§"/>
              <a:defRPr/>
            </a:pPr>
            <a:r>
              <a:rPr lang="en-US" dirty="0">
                <a:latin typeface="Arial" charset="0"/>
              </a:rPr>
              <a:t>Keep applications clean. Only modification to application codes is access its data structures. </a:t>
            </a:r>
          </a:p>
          <a:p>
            <a:pPr marL="632222" lvl="1" indent="-457200">
              <a:spcBef>
                <a:spcPts val="300"/>
              </a:spcBef>
              <a:buSzPct val="126000"/>
              <a:buFont typeface="Wingdings" pitchFamily="2" charset="2"/>
              <a:buChar char="§"/>
              <a:defRPr/>
            </a:pPr>
            <a:r>
              <a:rPr lang="en-US" dirty="0">
                <a:latin typeface="Arial" charset="0"/>
              </a:rPr>
              <a:t>General structures and functions for coupling operations.</a:t>
            </a:r>
          </a:p>
          <a:p>
            <a:pPr marL="632222" lvl="1" indent="-457200">
              <a:spcBef>
                <a:spcPts val="300"/>
              </a:spcBef>
              <a:buSzPct val="126000"/>
              <a:buFont typeface="Wingdings" pitchFamily="2" charset="2"/>
              <a:buChar char="§"/>
              <a:defRPr/>
            </a:pPr>
            <a:r>
              <a:rPr lang="en-US" dirty="0">
                <a:latin typeface="Arial" charset="0"/>
              </a:rPr>
              <a:t>Make effective use of the massively parallel, heterogeneous computing systems. </a:t>
            </a:r>
          </a:p>
          <a:p>
            <a:pPr marL="175022" lvl="1" indent="0">
              <a:buNone/>
              <a:defRPr/>
            </a:pPr>
            <a:endParaRPr lang="en-US" sz="2800" dirty="0">
              <a:latin typeface="Arial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C0D3DC6-49F3-8E54-168C-A74003384742}"/>
              </a:ext>
            </a:extLst>
          </p:cNvPr>
          <p:cNvSpPr/>
          <p:nvPr/>
        </p:nvSpPr>
        <p:spPr bwMode="auto">
          <a:xfrm>
            <a:off x="0" y="5972537"/>
            <a:ext cx="1886673" cy="885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48" charset="0"/>
              <a:ea typeface="ＭＳ Ｐゴシック" pitchFamily="48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A2AD54-ADC0-74A8-D8CE-A8DB6AE7AE9D}"/>
              </a:ext>
            </a:extLst>
          </p:cNvPr>
          <p:cNvGrpSpPr/>
          <p:nvPr/>
        </p:nvGrpSpPr>
        <p:grpSpPr>
          <a:xfrm>
            <a:off x="41231" y="3706430"/>
            <a:ext cx="8993276" cy="2790123"/>
            <a:chOff x="100483" y="3137836"/>
            <a:chExt cx="11991034" cy="37201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AE1152-0094-69E8-A3BD-29D5CCFE742E}"/>
                </a:ext>
              </a:extLst>
            </p:cNvPr>
            <p:cNvGrpSpPr/>
            <p:nvPr/>
          </p:nvGrpSpPr>
          <p:grpSpPr>
            <a:xfrm>
              <a:off x="100483" y="3137836"/>
              <a:ext cx="11991034" cy="3720164"/>
              <a:chOff x="100482" y="2064935"/>
              <a:chExt cx="11991034" cy="427557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E4FD57-86B8-3FB8-677E-557F93C2B2FC}"/>
                  </a:ext>
                </a:extLst>
              </p:cNvPr>
              <p:cNvSpPr/>
              <p:nvPr/>
            </p:nvSpPr>
            <p:spPr bwMode="auto">
              <a:xfrm>
                <a:off x="2049863" y="4270550"/>
                <a:ext cx="512465" cy="20197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4C7DF8A-D8E2-1686-4B35-8D3791D19D9F}"/>
                  </a:ext>
                </a:extLst>
              </p:cNvPr>
              <p:cNvSpPr/>
              <p:nvPr/>
            </p:nvSpPr>
            <p:spPr bwMode="auto">
              <a:xfrm>
                <a:off x="6646984" y="4285623"/>
                <a:ext cx="512465" cy="20197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354694-9D19-6D40-1528-C74270F17A89}"/>
                  </a:ext>
                </a:extLst>
              </p:cNvPr>
              <p:cNvSpPr/>
              <p:nvPr/>
            </p:nvSpPr>
            <p:spPr bwMode="auto">
              <a:xfrm>
                <a:off x="4920343" y="4287297"/>
                <a:ext cx="512465" cy="20197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D1DA17E-21EB-86EE-28AD-FECC618BC46D}"/>
                  </a:ext>
                </a:extLst>
              </p:cNvPr>
              <p:cNvSpPr/>
              <p:nvPr/>
            </p:nvSpPr>
            <p:spPr bwMode="auto">
              <a:xfrm>
                <a:off x="9649766" y="4273900"/>
                <a:ext cx="512465" cy="20197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652982A-7398-47C6-8B82-DC3CA3C625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53956" y="4260500"/>
                <a:ext cx="0" cy="20197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BD539CB-C1DE-5330-BF2D-B61A5A382511}"/>
                  </a:ext>
                </a:extLst>
              </p:cNvPr>
              <p:cNvSpPr/>
              <p:nvPr/>
            </p:nvSpPr>
            <p:spPr bwMode="auto">
              <a:xfrm>
                <a:off x="100482" y="4250453"/>
                <a:ext cx="2723103" cy="2019718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C43865A-6C14-915A-4A9F-6D81F87ADD1B}"/>
                  </a:ext>
                </a:extLst>
              </p:cNvPr>
              <p:cNvSpPr/>
              <p:nvPr/>
            </p:nvSpPr>
            <p:spPr bwMode="auto">
              <a:xfrm>
                <a:off x="3135087" y="4461468"/>
                <a:ext cx="1175657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311E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B8D0B43-573B-6557-873D-7F3634C7F68A}"/>
                  </a:ext>
                </a:extLst>
              </p:cNvPr>
              <p:cNvSpPr/>
              <p:nvPr/>
            </p:nvSpPr>
            <p:spPr bwMode="auto">
              <a:xfrm>
                <a:off x="3166906" y="5417736"/>
                <a:ext cx="1175657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311E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C051C6-E4C7-FC9A-F958-FE42EFE6A5EC}"/>
                  </a:ext>
                </a:extLst>
              </p:cNvPr>
              <p:cNvSpPr txBox="1"/>
              <p:nvPr/>
            </p:nvSpPr>
            <p:spPr>
              <a:xfrm>
                <a:off x="3165231" y="4602143"/>
                <a:ext cx="1235947" cy="42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App A data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647322-5ACB-EEAC-7D21-A2A7A478E503}"/>
                  </a:ext>
                </a:extLst>
              </p:cNvPr>
              <p:cNvSpPr txBox="1"/>
              <p:nvPr/>
            </p:nvSpPr>
            <p:spPr>
              <a:xfrm>
                <a:off x="3197051" y="5578508"/>
                <a:ext cx="1235947" cy="7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App B data</a:t>
                </a: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9E95EDE9-66DE-614B-EFA9-8DFF7F14B363}"/>
                  </a:ext>
                </a:extLst>
              </p:cNvPr>
              <p:cNvSpPr/>
              <p:nvPr/>
            </p:nvSpPr>
            <p:spPr bwMode="auto">
              <a:xfrm>
                <a:off x="7769051" y="4493287"/>
                <a:ext cx="1175657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54DA3DE-B8B8-ACE7-5334-49B7587BE0E2}"/>
                  </a:ext>
                </a:extLst>
              </p:cNvPr>
              <p:cNvSpPr/>
              <p:nvPr/>
            </p:nvSpPr>
            <p:spPr bwMode="auto">
              <a:xfrm>
                <a:off x="7790822" y="5459604"/>
                <a:ext cx="1175657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192B2A-0C9B-3859-11DF-BF2E4A001242}"/>
                  </a:ext>
                </a:extLst>
              </p:cNvPr>
              <p:cNvSpPr txBox="1"/>
              <p:nvPr/>
            </p:nvSpPr>
            <p:spPr>
              <a:xfrm>
                <a:off x="7769051" y="4633962"/>
                <a:ext cx="1235947" cy="7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App B data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0AF574D-A80D-4A56-2B32-4C391003E077}"/>
                  </a:ext>
                </a:extLst>
              </p:cNvPr>
              <p:cNvSpPr txBox="1"/>
              <p:nvPr/>
            </p:nvSpPr>
            <p:spPr>
              <a:xfrm>
                <a:off x="7810919" y="5650522"/>
                <a:ext cx="1235947" cy="42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App A data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0260AB6-6E4E-5380-1D7A-338B7907DB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3165" y="4270548"/>
                <a:ext cx="0" cy="199962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1311E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8B730A-E6D9-E0FC-FB44-8890CC9509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32808" y="4300694"/>
                <a:ext cx="0" cy="198454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1311E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F0513C4-81BA-61BD-7004-7E7A553C02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22018" y="4290645"/>
                <a:ext cx="0" cy="20498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F460C99-EC89-4CC7-C28C-A52ABA9A3F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58883" y="4270549"/>
                <a:ext cx="0" cy="198957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2AC0C8A-4B22-D580-6EBB-0DBE48172F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38045" y="4250452"/>
                <a:ext cx="0" cy="20197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20DB0B-51E0-AE82-6D63-A6244FA936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38612" y="4260500"/>
                <a:ext cx="0" cy="203981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53CD297-362D-7DC0-3BA0-64AED80594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52752" y="4260500"/>
                <a:ext cx="0" cy="206996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AD2DCA-A061-B5E9-2BFA-6EDB5EC61305}"/>
                  </a:ext>
                </a:extLst>
              </p:cNvPr>
              <p:cNvSpPr txBox="1"/>
              <p:nvPr/>
            </p:nvSpPr>
            <p:spPr>
              <a:xfrm rot="16200000">
                <a:off x="2115098" y="5099220"/>
                <a:ext cx="1147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ADIOS2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83EE77-5290-02DE-1C5A-007D3768B2B7}"/>
                  </a:ext>
                </a:extLst>
              </p:cNvPr>
              <p:cNvSpPr txBox="1"/>
              <p:nvPr/>
            </p:nvSpPr>
            <p:spPr>
              <a:xfrm rot="16200000">
                <a:off x="6698820" y="5131042"/>
                <a:ext cx="1147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ADIOS2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894BF2-C0D6-A90D-75E4-9CC6F29869CA}"/>
                  </a:ext>
                </a:extLst>
              </p:cNvPr>
              <p:cNvSpPr txBox="1"/>
              <p:nvPr/>
            </p:nvSpPr>
            <p:spPr>
              <a:xfrm rot="16200000">
                <a:off x="4218556" y="5122667"/>
                <a:ext cx="1147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ADIOS2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CFAB1F-41A4-649E-2910-EFA276B54135}"/>
                  </a:ext>
                </a:extLst>
              </p:cNvPr>
              <p:cNvSpPr txBox="1"/>
              <p:nvPr/>
            </p:nvSpPr>
            <p:spPr>
              <a:xfrm rot="16200000">
                <a:off x="8942956" y="5104246"/>
                <a:ext cx="1147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ADIOS2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0F00AAB-D88F-71C2-82C0-FE6A1BD2AA16}"/>
                  </a:ext>
                </a:extLst>
              </p:cNvPr>
              <p:cNvSpPr/>
              <p:nvPr/>
            </p:nvSpPr>
            <p:spPr bwMode="auto">
              <a:xfrm>
                <a:off x="4664109" y="4282273"/>
                <a:ext cx="2723103" cy="2019718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F03AE28-22F7-E658-2AD2-E621C8795082}"/>
                  </a:ext>
                </a:extLst>
              </p:cNvPr>
              <p:cNvSpPr/>
              <p:nvPr/>
            </p:nvSpPr>
            <p:spPr bwMode="auto">
              <a:xfrm>
                <a:off x="10443590" y="2282650"/>
                <a:ext cx="1175657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311E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B046CAC-42BD-28FC-316D-73D9E4203772}"/>
                  </a:ext>
                </a:extLst>
              </p:cNvPr>
              <p:cNvSpPr txBox="1"/>
              <p:nvPr/>
            </p:nvSpPr>
            <p:spPr>
              <a:xfrm>
                <a:off x="10383299" y="2332891"/>
                <a:ext cx="1284513" cy="990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Data in App  A format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4FB117-5EB1-E808-E6E8-CB934FC4E94D}"/>
                  </a:ext>
                </a:extLst>
              </p:cNvPr>
              <p:cNvGrpSpPr/>
              <p:nvPr/>
            </p:nvGrpSpPr>
            <p:grpSpPr>
              <a:xfrm>
                <a:off x="10374925" y="3200399"/>
                <a:ext cx="1284513" cy="1069148"/>
                <a:chOff x="2173792" y="5622052"/>
                <a:chExt cx="1284513" cy="1069148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54E4C017-5550-7531-7C93-FADABE317FFC}"/>
                    </a:ext>
                  </a:extLst>
                </p:cNvPr>
                <p:cNvSpPr/>
                <p:nvPr/>
              </p:nvSpPr>
              <p:spPr bwMode="auto">
                <a:xfrm>
                  <a:off x="2235758" y="5622052"/>
                  <a:ext cx="1175657" cy="713432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/>
                  <a:endParaRPr lang="en-US" sz="330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8A178EC-61AF-DB7B-39AC-B134F5DC3496}"/>
                    </a:ext>
                  </a:extLst>
                </p:cNvPr>
                <p:cNvSpPr txBox="1"/>
                <p:nvPr/>
              </p:nvSpPr>
              <p:spPr>
                <a:xfrm>
                  <a:off x="2173792" y="5700764"/>
                  <a:ext cx="1284513" cy="990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Data in App  B format</a:t>
                  </a: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88C899E-DB1B-2AFC-17FC-37AACB7F879B}"/>
                  </a:ext>
                </a:extLst>
              </p:cNvPr>
              <p:cNvSpPr/>
              <p:nvPr/>
            </p:nvSpPr>
            <p:spPr bwMode="auto">
              <a:xfrm>
                <a:off x="9368413" y="4253802"/>
                <a:ext cx="2723103" cy="2019718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20BB21-CDB7-0637-F490-283ED28144B7}"/>
                  </a:ext>
                </a:extLst>
              </p:cNvPr>
              <p:cNvSpPr txBox="1"/>
              <p:nvPr/>
            </p:nvSpPr>
            <p:spPr>
              <a:xfrm>
                <a:off x="241159" y="4622241"/>
                <a:ext cx="1738365" cy="1414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/>
                  <a:t>Unmodified App A Routines 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7E7219D-AE5F-E9BA-BF64-8B3C3838B4F8}"/>
                  </a:ext>
                </a:extLst>
              </p:cNvPr>
              <p:cNvSpPr txBox="1"/>
              <p:nvPr/>
            </p:nvSpPr>
            <p:spPr>
              <a:xfrm>
                <a:off x="10170605" y="4684206"/>
                <a:ext cx="1738365" cy="1414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Unmodified App B Routines 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D20A640-57BD-F3E9-5898-79D3F39D4FBF}"/>
                  </a:ext>
                </a:extLst>
              </p:cNvPr>
              <p:cNvSpPr txBox="1"/>
              <p:nvPr/>
            </p:nvSpPr>
            <p:spPr>
              <a:xfrm>
                <a:off x="5275674" y="4761375"/>
                <a:ext cx="1495531" cy="565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Coupler</a:t>
                </a:r>
                <a:endParaRPr lang="en-US" sz="1500" dirty="0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9450A59-B56F-8381-675D-3E1FD2090F31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 bwMode="auto">
              <a:xfrm>
                <a:off x="2803489" y="4818184"/>
                <a:ext cx="331598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0C71866-12B2-E71E-36EE-DF3B5E33F9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30840" y="4791518"/>
                <a:ext cx="341643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3815FB5-6198-1107-D1A1-2E8C028E9C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42563" y="5767883"/>
                <a:ext cx="341643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9CF523B-F3D2-2536-B30D-1718AAEBC0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45357" y="5754355"/>
                <a:ext cx="331598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5FEB052-2F1E-F636-D81F-818E9DE29D4A}"/>
                  </a:ext>
                </a:extLst>
              </p:cNvPr>
              <p:cNvCxnSpPr>
                <a:cxnSpLocks/>
                <a:endCxn id="23" idx="1"/>
              </p:cNvCxnSpPr>
              <p:nvPr/>
            </p:nvCxnSpPr>
            <p:spPr bwMode="auto">
              <a:xfrm>
                <a:off x="7375490" y="4803240"/>
                <a:ext cx="393561" cy="18445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CEDF4F9-B802-6876-DAEC-3E1ABEAB40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944708" y="4823337"/>
                <a:ext cx="430403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D475620-5D24-43F2-8610-BC0DCF50FA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87212" y="5779605"/>
                <a:ext cx="3935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5633C38-E503-0069-A065-B99F9F1443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976528" y="5769557"/>
                <a:ext cx="39858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AE22818-4770-DD0F-C3D0-688352337D8A}"/>
                  </a:ext>
                </a:extLst>
              </p:cNvPr>
              <p:cNvSpPr/>
              <p:nvPr/>
            </p:nvSpPr>
            <p:spPr bwMode="auto">
              <a:xfrm>
                <a:off x="4707653" y="2064935"/>
                <a:ext cx="2723103" cy="1029957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423CC2B-1DCA-4611-5E2A-4EDB1A9A71C3}"/>
                  </a:ext>
                </a:extLst>
              </p:cNvPr>
              <p:cNvSpPr txBox="1"/>
              <p:nvPr/>
            </p:nvSpPr>
            <p:spPr>
              <a:xfrm>
                <a:off x="5516544" y="2753248"/>
                <a:ext cx="1171689" cy="42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EFFIS 2.0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7BA9DD5-13FB-4BE2-547B-85E1A9D52BD2}"/>
                  </a:ext>
                </a:extLst>
              </p:cNvPr>
              <p:cNvSpPr txBox="1"/>
              <p:nvPr/>
            </p:nvSpPr>
            <p:spPr>
              <a:xfrm>
                <a:off x="4714350" y="2081683"/>
                <a:ext cx="2691285" cy="7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Multiscale Simulation Specification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FDEB977-A486-1B06-1F47-B4DD3DE4EA7B}"/>
                  </a:ext>
                </a:extLst>
              </p:cNvPr>
              <p:cNvCxnSpPr/>
              <p:nvPr/>
            </p:nvCxnSpPr>
            <p:spPr bwMode="auto">
              <a:xfrm>
                <a:off x="4722725" y="2743199"/>
                <a:ext cx="272310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575176F-38C4-ED51-12B2-570768505E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80492" y="2934117"/>
                <a:ext cx="0" cy="130628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55C1D39D-3DB9-93E8-ED45-42780D68AC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010589" y="3101849"/>
                <a:ext cx="19760" cy="118042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116432F-2258-646E-8B9A-D077B315C5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50026" y="2955888"/>
                <a:ext cx="0" cy="130628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45902353-0804-A7D4-C8FE-A6B7E16395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160395" y="2935792"/>
                <a:ext cx="2552283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2D4266F-B7D6-C400-3D6F-25B9399826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427408" y="2937467"/>
                <a:ext cx="264104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4C401FA-02C3-B703-8996-FD64434A2E53}"/>
                  </a:ext>
                </a:extLst>
              </p:cNvPr>
              <p:cNvSpPr/>
              <p:nvPr/>
            </p:nvSpPr>
            <p:spPr bwMode="auto">
              <a:xfrm>
                <a:off x="2847033" y="3339401"/>
                <a:ext cx="2408255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63AF8CC-1839-8245-E7C3-BCC742281D56}"/>
                  </a:ext>
                </a:extLst>
              </p:cNvPr>
              <p:cNvSpPr txBox="1"/>
              <p:nvPr/>
            </p:nvSpPr>
            <p:spPr>
              <a:xfrm>
                <a:off x="2843683" y="3408063"/>
                <a:ext cx="2441751" cy="707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App A Parameters and description of structures</a:t>
                </a: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F03BB82D-C840-80EB-A60D-AE002C6732E8}"/>
                  </a:ext>
                </a:extLst>
              </p:cNvPr>
              <p:cNvSpPr/>
              <p:nvPr/>
            </p:nvSpPr>
            <p:spPr bwMode="auto">
              <a:xfrm>
                <a:off x="6847951" y="3341076"/>
                <a:ext cx="2408255" cy="713432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C7CCFD82-524F-22EB-50BA-8A3721BE6F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40510" y="3687744"/>
                <a:ext cx="51749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BB765D3-4DE2-96AC-0C60-6AAECEF3BB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260314" y="3684395"/>
                <a:ext cx="386859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169A9BF1-BAA9-A3D9-D440-36C2ABAE5D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66255" y="3732272"/>
                <a:ext cx="43040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143E7EE-5540-46B4-24A4-D81417D0FBF3}"/>
                  </a:ext>
                </a:extLst>
              </p:cNvPr>
              <p:cNvCxnSpPr>
                <a:cxnSpLocks/>
                <a:stCxn id="61" idx="1"/>
              </p:cNvCxnSpPr>
              <p:nvPr/>
            </p:nvCxnSpPr>
            <p:spPr bwMode="auto">
              <a:xfrm flipH="1">
                <a:off x="2391507" y="3696117"/>
                <a:ext cx="455526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5BC9BF92-B3B8-561C-2E77-9D330F986C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14955" y="3712865"/>
                <a:ext cx="0" cy="5275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81759678-6A14-A746-88A6-CF523E527C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701685" y="3704491"/>
                <a:ext cx="0" cy="5275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BEFAED5-832C-D615-A2F2-DB03F415F5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63956" y="3697792"/>
                <a:ext cx="0" cy="60290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4F661431-7285-8B00-C28B-1339EAAA6C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32101" y="3689419"/>
                <a:ext cx="0" cy="60290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C44C35E-8726-8EC6-8373-2394EC2FB352}"/>
                  </a:ext>
                </a:extLst>
              </p:cNvPr>
              <p:cNvSpPr txBox="1"/>
              <p:nvPr/>
            </p:nvSpPr>
            <p:spPr>
              <a:xfrm>
                <a:off x="6834554" y="3409738"/>
                <a:ext cx="2441751" cy="707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App B Parameters and description of structures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FD6A2D7-3C5B-D954-FECD-DCB4B725C1BB}"/>
                  </a:ext>
                </a:extLst>
              </p:cNvPr>
              <p:cNvSpPr/>
              <p:nvPr/>
            </p:nvSpPr>
            <p:spPr bwMode="auto">
              <a:xfrm>
                <a:off x="10299560" y="2110153"/>
                <a:ext cx="1477108" cy="2009671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en-US" sz="330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4BE79D-C8B6-878C-1540-EA1736F246F0}"/>
                </a:ext>
              </a:extLst>
            </p:cNvPr>
            <p:cNvSpPr txBox="1"/>
            <p:nvPr/>
          </p:nvSpPr>
          <p:spPr>
            <a:xfrm rot="16200000">
              <a:off x="6083935" y="5606288"/>
              <a:ext cx="16254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Convert data to/from</a:t>
              </a:r>
              <a:br>
                <a:rPr lang="en-US" sz="900" dirty="0"/>
              </a:br>
              <a:r>
                <a:rPr lang="en-US" sz="900" dirty="0"/>
                <a:t> Coupler / App 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7B0D6C-07B2-753E-AF5A-2B8FC2210D11}"/>
                </a:ext>
              </a:extLst>
            </p:cNvPr>
            <p:cNvSpPr txBox="1"/>
            <p:nvPr/>
          </p:nvSpPr>
          <p:spPr>
            <a:xfrm rot="16200000">
              <a:off x="4378009" y="5586233"/>
              <a:ext cx="16254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Convert data to/from</a:t>
              </a:r>
              <a:br>
                <a:rPr lang="en-US" sz="900" dirty="0"/>
              </a:br>
              <a:r>
                <a:rPr lang="en-US" sz="900" dirty="0"/>
                <a:t> Coupler / App 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1A5-7E87-C72D-9BC5-ABE3486B3CCE}"/>
                </a:ext>
              </a:extLst>
            </p:cNvPr>
            <p:cNvSpPr txBox="1"/>
            <p:nvPr/>
          </p:nvSpPr>
          <p:spPr>
            <a:xfrm rot="16200000">
              <a:off x="1476882" y="5609549"/>
              <a:ext cx="16189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Setup and parameter evaluation added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78179A-2142-55C6-D5FD-EB5B502585B2}"/>
                </a:ext>
              </a:extLst>
            </p:cNvPr>
            <p:cNvSpPr txBox="1"/>
            <p:nvPr/>
          </p:nvSpPr>
          <p:spPr>
            <a:xfrm rot="16200000">
              <a:off x="9103234" y="5586232"/>
              <a:ext cx="16189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Setup and parameter evaluation added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4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86D8C3-28F2-40B3-1CFD-E71E8A720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6" y="892743"/>
            <a:ext cx="9106894" cy="5645373"/>
          </a:xfrm>
        </p:spPr>
        <p:txBody>
          <a:bodyPr/>
          <a:lstStyle/>
          <a:p>
            <a:pPr marL="0" indent="0">
              <a:spcBef>
                <a:spcPts val="376"/>
              </a:spcBef>
              <a:buNone/>
            </a:pPr>
            <a:r>
              <a:rPr lang="en-US" dirty="0"/>
              <a:t>Each application solves its model(s) over a portion of the domain.</a:t>
            </a:r>
          </a:p>
          <a:p>
            <a:pPr>
              <a:spcBef>
                <a:spcPts val="376"/>
              </a:spcBef>
              <a:buSzPct val="128000"/>
            </a:pPr>
            <a:r>
              <a:rPr lang="en-US" sz="2000" dirty="0"/>
              <a:t>The domains overlap: The overlap can </a:t>
            </a:r>
            <a:br>
              <a:rPr lang="en-US" sz="2000" dirty="0"/>
            </a:br>
            <a:r>
              <a:rPr lang="en-US" sz="2000" dirty="0"/>
              <a:t>include three subregions.</a:t>
            </a:r>
          </a:p>
          <a:p>
            <a:pPr>
              <a:spcBef>
                <a:spcPts val="376"/>
              </a:spcBef>
              <a:buSzPct val="128000"/>
            </a:pPr>
            <a:r>
              <a:rPr lang="en-US" sz="2000" dirty="0"/>
              <a:t>The blended region in which the fields are </a:t>
            </a:r>
            <a:br>
              <a:rPr lang="en-US" sz="2000" dirty="0"/>
            </a:br>
            <a:r>
              <a:rPr lang="en-US" sz="2000" dirty="0"/>
              <a:t>coupled based on a field blending strategy.</a:t>
            </a:r>
          </a:p>
          <a:p>
            <a:pPr>
              <a:spcBef>
                <a:spcPts val="376"/>
              </a:spcBef>
              <a:buSzPct val="128000"/>
            </a:pPr>
            <a:r>
              <a:rPr lang="en-US" sz="2000" dirty="0"/>
              <a:t>A buffer region for Application A (edge) in </a:t>
            </a:r>
            <a:br>
              <a:rPr lang="en-US" sz="2000" dirty="0"/>
            </a:br>
            <a:r>
              <a:rPr lang="en-US" sz="2000" dirty="0"/>
              <a:t>which the “right” end boundary conditions </a:t>
            </a:r>
            <a:br>
              <a:rPr lang="en-US" sz="2000" dirty="0"/>
            </a:br>
            <a:r>
              <a:rPr lang="en-US" sz="2000" dirty="0"/>
              <a:t>are determined by Application B (core) </a:t>
            </a:r>
            <a:br>
              <a:rPr lang="en-US" sz="2000" dirty="0"/>
            </a:br>
            <a:r>
              <a:rPr lang="en-US" sz="2000" dirty="0"/>
              <a:t>and/or source terms added.</a:t>
            </a:r>
          </a:p>
          <a:p>
            <a:pPr>
              <a:spcBef>
                <a:spcPts val="376"/>
              </a:spcBef>
              <a:buSzPct val="128000"/>
            </a:pPr>
            <a:r>
              <a:rPr lang="en-US" sz="2000" dirty="0"/>
              <a:t>A buffer region for Application B (core) in </a:t>
            </a:r>
            <a:br>
              <a:rPr lang="en-US" sz="2000" dirty="0"/>
            </a:br>
            <a:r>
              <a:rPr lang="en-US" sz="2000" dirty="0"/>
              <a:t>which the “left” end boundary conditions are </a:t>
            </a:r>
            <a:br>
              <a:rPr lang="en-US" sz="2000" dirty="0"/>
            </a:br>
            <a:r>
              <a:rPr lang="en-US" sz="2000" dirty="0"/>
              <a:t>determined by Application A (edge) and/or </a:t>
            </a:r>
            <a:br>
              <a:rPr lang="en-US" sz="2000" dirty="0"/>
            </a:br>
            <a:r>
              <a:rPr lang="en-US" sz="2000" dirty="0"/>
              <a:t>source terms added.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D1372-8837-5E28-7962-E6F4D1B22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In-Memory Coupling of Fusion Codes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1ABC8C-9B6B-D8DA-369A-12C41BE91E8E}"/>
              </a:ext>
            </a:extLst>
          </p:cNvPr>
          <p:cNvGrpSpPr/>
          <p:nvPr/>
        </p:nvGrpSpPr>
        <p:grpSpPr>
          <a:xfrm>
            <a:off x="37106" y="1493134"/>
            <a:ext cx="9069788" cy="5364765"/>
            <a:chOff x="1291096" y="1466488"/>
            <a:chExt cx="7684985" cy="4450886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23F79D2-4EB3-6962-B9F7-70A9E67E25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719367" y="5791819"/>
              <a:ext cx="210301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fld id="{040BB257-551A-4736-B50F-DCF1BA034C06}" type="slidenum">
                <a:rPr lang="en-US" sz="675" b="1">
                  <a:solidFill>
                    <a:schemeClr val="bg1">
                      <a:lumMod val="75000"/>
                    </a:schemeClr>
                  </a:solidFill>
                  <a:latin typeface="+mn-lt"/>
                  <a:cs typeface="Times New Roman" panose="02020603050405020304" pitchFamily="18" charset="0"/>
                </a:rPr>
                <a:pPr algn="ctr" defTabSz="129779">
                  <a:lnSpc>
                    <a:spcPct val="90000"/>
                  </a:lnSpc>
                  <a:tabLst>
                    <a:tab pos="172641" algn="l"/>
                  </a:tabLst>
                  <a:defRPr/>
                </a:pPr>
                <a:t>63</a:t>
              </a:fld>
              <a:endParaRPr lang="en-US" sz="675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256">
              <a:extLst>
                <a:ext uri="{FF2B5EF4-FFF2-40B4-BE49-F238E27FC236}">
                  <a16:creationId xmlns:a16="http://schemas.microsoft.com/office/drawing/2014/main" id="{71022B11-CB6E-E3BC-2DF5-DD55E099B3D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906533" y="5780452"/>
              <a:ext cx="2895600" cy="136922"/>
            </a:xfrm>
            <a:prstGeom prst="rect">
              <a:avLst/>
            </a:prstGeom>
            <a:ln/>
          </p:spPr>
          <p:txBody>
            <a:bodyPr anchor="ctr"/>
            <a:lstStyle/>
            <a:p>
              <a:pPr algn="r"/>
              <a:r>
                <a:rPr lang="en-US" sz="750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itchFamily="34" charset="0"/>
                </a:rPr>
                <a:t>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41C0AC-EA70-5CCC-9749-AA76AF9D8380}"/>
                </a:ext>
              </a:extLst>
            </p:cNvPr>
            <p:cNvGrpSpPr/>
            <p:nvPr/>
          </p:nvGrpSpPr>
          <p:grpSpPr>
            <a:xfrm>
              <a:off x="1291096" y="4497617"/>
              <a:ext cx="7638572" cy="1411022"/>
              <a:chOff x="579863" y="122662"/>
              <a:chExt cx="11032274" cy="188136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43A4D3-5F02-2466-AA8B-88D66483257D}"/>
                  </a:ext>
                </a:extLst>
              </p:cNvPr>
              <p:cNvSpPr/>
              <p:nvPr/>
            </p:nvSpPr>
            <p:spPr>
              <a:xfrm>
                <a:off x="579864" y="137791"/>
                <a:ext cx="11032272" cy="185058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A60F20-2CFE-49EF-945C-6F5B5D9CA6EA}"/>
                  </a:ext>
                </a:extLst>
              </p:cNvPr>
              <p:cNvSpPr/>
              <p:nvPr/>
            </p:nvSpPr>
            <p:spPr>
              <a:xfrm>
                <a:off x="579863" y="323385"/>
                <a:ext cx="8251904" cy="457200"/>
              </a:xfrm>
              <a:prstGeom prst="rect">
                <a:avLst/>
              </a:prstGeom>
              <a:solidFill>
                <a:srgbClr val="FFC000">
                  <a:alpha val="18039"/>
                </a:srgbClr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6D11F6-844E-8285-76F3-4639FC6FE39E}"/>
                  </a:ext>
                </a:extLst>
              </p:cNvPr>
              <p:cNvSpPr/>
              <p:nvPr/>
            </p:nvSpPr>
            <p:spPr>
              <a:xfrm>
                <a:off x="6096001" y="888381"/>
                <a:ext cx="5516136" cy="457200"/>
              </a:xfrm>
              <a:prstGeom prst="rect">
                <a:avLst/>
              </a:prstGeom>
              <a:solidFill>
                <a:srgbClr val="FF0000">
                  <a:alpha val="18824"/>
                </a:srgb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EDA44AE-E7B9-3255-2824-FBBDAFAE3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2966" y="122662"/>
                <a:ext cx="0" cy="185058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0F5BFF1-551C-F9AF-EBCC-46C21FDBC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4801" y="122662"/>
                <a:ext cx="0" cy="185058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62B2D21-1692-3075-F89B-3DD94F610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23385"/>
                <a:ext cx="0" cy="10221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ACEA221-8D36-C272-6FE7-286E45B4C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1767" y="323385"/>
                <a:ext cx="0" cy="10221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3F81A0-BB5C-4CE5-B526-B3D4A5EB3AF8}"/>
                  </a:ext>
                </a:extLst>
              </p:cNvPr>
              <p:cNvSpPr txBox="1"/>
              <p:nvPr/>
            </p:nvSpPr>
            <p:spPr>
              <a:xfrm>
                <a:off x="8844606" y="155878"/>
                <a:ext cx="266885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>
                    <a:latin typeface="Symbol" pitchFamily="2" charset="2"/>
                  </a:rPr>
                  <a:t>G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AppA</a:t>
                </a:r>
                <a:r>
                  <a:rPr lang="en-US" sz="18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900" baseline="30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by </a:t>
                </a:r>
                <a:r>
                  <a:rPr lang="en-US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AppB</a:t>
                </a:r>
                <a:endParaRPr lang="en-US" sz="825" dirty="0">
                  <a:latin typeface="Symbol" pitchFamily="2" charset="2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80FA7E-26F8-316B-8FC8-839A1B950C16}"/>
                  </a:ext>
                </a:extLst>
              </p:cNvPr>
              <p:cNvSpPr txBox="1"/>
              <p:nvPr/>
            </p:nvSpPr>
            <p:spPr>
              <a:xfrm>
                <a:off x="3036850" y="693751"/>
                <a:ext cx="305915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dirty="0" err="1">
                    <a:latin typeface="Symbol" pitchFamily="2" charset="2"/>
                  </a:rPr>
                  <a:t>G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AppB</a:t>
                </a:r>
                <a:r>
                  <a:rPr lang="en-US" sz="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by </a:t>
                </a:r>
                <a:r>
                  <a:rPr lang="en-US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AppA</a:t>
                </a:r>
                <a:endParaRPr lang="en-US" sz="1050" dirty="0">
                  <a:latin typeface="Symbol" pitchFamily="2" charset="2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8991EF-D2E4-DFF1-32C5-609F9E3D1F96}"/>
                  </a:ext>
                </a:extLst>
              </p:cNvPr>
              <p:cNvSpPr txBox="1"/>
              <p:nvPr/>
            </p:nvSpPr>
            <p:spPr>
              <a:xfrm>
                <a:off x="6993847" y="390209"/>
                <a:ext cx="1077028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Blended</a:t>
                </a:r>
              </a:p>
              <a:p>
                <a:endParaRPr lang="en-US" sz="225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BC1BA5D-B0AF-7454-D62D-C1538039C465}"/>
                  </a:ext>
                </a:extLst>
              </p:cNvPr>
              <p:cNvGrpSpPr/>
              <p:nvPr/>
            </p:nvGrpSpPr>
            <p:grpSpPr>
              <a:xfrm>
                <a:off x="7002966" y="1419248"/>
                <a:ext cx="1519587" cy="584776"/>
                <a:chOff x="7002966" y="2030046"/>
                <a:chExt cx="1519587" cy="584776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7CB36A-F26A-28D6-6185-D0AAB2862C92}"/>
                    </a:ext>
                  </a:extLst>
                </p:cNvPr>
                <p:cNvSpPr txBox="1"/>
                <p:nvPr/>
              </p:nvSpPr>
              <p:spPr>
                <a:xfrm>
                  <a:off x="7477739" y="2214713"/>
                  <a:ext cx="674184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latin typeface="Symbol" pitchFamily="2" charset="2"/>
                    </a:rPr>
                    <a:t>x</a:t>
                  </a:r>
                  <a:r>
                    <a:rPr lang="en-US" sz="1350" dirty="0"/>
                    <a:t>=1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D280116-B00F-20B1-25B9-B100CB6AC285}"/>
                    </a:ext>
                  </a:extLst>
                </p:cNvPr>
                <p:cNvSpPr txBox="1"/>
                <p:nvPr/>
              </p:nvSpPr>
              <p:spPr>
                <a:xfrm>
                  <a:off x="7002966" y="2214713"/>
                  <a:ext cx="6278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Symbol" pitchFamily="2" charset="2"/>
                    </a:rPr>
                    <a:t>x</a:t>
                  </a:r>
                  <a:r>
                    <a:rPr lang="en-US" sz="1200" dirty="0"/>
                    <a:t>=0</a:t>
                  </a: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814DE4B-45C8-A04C-8801-46AD172E0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17836" y="2228687"/>
                  <a:ext cx="1200613" cy="0"/>
                </a:xfrm>
                <a:prstGeom prst="straightConnector1">
                  <a:avLst/>
                </a:prstGeom>
                <a:ln w="28575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EF8704-0F2F-0D71-76F8-7CB1EC25557C}"/>
                    </a:ext>
                  </a:extLst>
                </p:cNvPr>
                <p:cNvSpPr txBox="1"/>
                <p:nvPr/>
              </p:nvSpPr>
              <p:spPr>
                <a:xfrm>
                  <a:off x="8119245" y="2030046"/>
                  <a:ext cx="40330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>
                      <a:latin typeface="Symbol" pitchFamily="2" charset="2"/>
                    </a:rPr>
                    <a:t>x</a:t>
                  </a:r>
                  <a:endParaRPr lang="en-US" sz="1500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147517-20E0-BA53-6F66-9BA5FA7DE189}"/>
                  </a:ext>
                </a:extLst>
              </p:cNvPr>
              <p:cNvSpPr txBox="1"/>
              <p:nvPr/>
            </p:nvSpPr>
            <p:spPr>
              <a:xfrm>
                <a:off x="2610351" y="241471"/>
                <a:ext cx="1139539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Symbol" pitchFamily="2" charset="2"/>
                  </a:rPr>
                  <a:t>W</a:t>
                </a:r>
                <a:r>
                  <a:rPr lang="en-US" sz="21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AppA</a:t>
                </a:r>
                <a:endParaRPr lang="en-US" sz="1050" dirty="0">
                  <a:latin typeface="Symbol" pitchFamily="2" charset="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C3D9A19-EE4C-5F74-0688-84640CE1980A}"/>
                  </a:ext>
                </a:extLst>
              </p:cNvPr>
              <p:cNvSpPr txBox="1"/>
              <p:nvPr/>
            </p:nvSpPr>
            <p:spPr>
              <a:xfrm>
                <a:off x="8854069" y="822360"/>
                <a:ext cx="1130279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Symbol" pitchFamily="2" charset="2"/>
                  </a:rPr>
                  <a:t>W</a:t>
                </a:r>
                <a:r>
                  <a:rPr lang="en-US" sz="21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AppB</a:t>
                </a:r>
                <a:endParaRPr lang="en-US" sz="1050" dirty="0">
                  <a:latin typeface="Symbol" pitchFamily="2" charset="2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7010E6-F8EA-925D-7D01-8BCF1499A44A}"/>
                  </a:ext>
                </a:extLst>
              </p:cNvPr>
              <p:cNvSpPr txBox="1"/>
              <p:nvPr/>
            </p:nvSpPr>
            <p:spPr>
              <a:xfrm>
                <a:off x="6998578" y="911790"/>
                <a:ext cx="1077028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Blended</a:t>
                </a:r>
              </a:p>
              <a:p>
                <a:endParaRPr lang="en-US" sz="225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FD6671-3A2F-EF5A-505E-638F22E98054}"/>
                  </a:ext>
                </a:extLst>
              </p:cNvPr>
              <p:cNvSpPr txBox="1"/>
              <p:nvPr/>
            </p:nvSpPr>
            <p:spPr>
              <a:xfrm>
                <a:off x="7895505" y="299141"/>
                <a:ext cx="80846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/>
                  <a:t>AppA</a:t>
                </a:r>
                <a:endParaRPr lang="en-US" sz="1050" dirty="0"/>
              </a:p>
              <a:p>
                <a:pPr algn="ctr"/>
                <a:r>
                  <a:rPr lang="en-US" sz="1050" dirty="0"/>
                  <a:t>buffer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0C59C3C-2C58-B564-B403-A46BEC611E79}"/>
                  </a:ext>
                </a:extLst>
              </p:cNvPr>
              <p:cNvSpPr txBox="1"/>
              <p:nvPr/>
            </p:nvSpPr>
            <p:spPr>
              <a:xfrm>
                <a:off x="6131345" y="853696"/>
                <a:ext cx="807263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/>
                  <a:t>AppB</a:t>
                </a:r>
                <a:endParaRPr lang="en-US" sz="1050" dirty="0"/>
              </a:p>
              <a:p>
                <a:pPr algn="ctr"/>
                <a:r>
                  <a:rPr lang="en-US" sz="1050" dirty="0"/>
                  <a:t>buffer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48969C-FA91-F417-3C56-808D1F71A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1" r="19801"/>
            <a:stretch/>
          </p:blipFill>
          <p:spPr>
            <a:xfrm>
              <a:off x="5935860" y="1526655"/>
              <a:ext cx="2703952" cy="29538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0A036C-EB64-D098-B6F9-5349D35D2B54}"/>
                </a:ext>
              </a:extLst>
            </p:cNvPr>
            <p:cNvSpPr txBox="1"/>
            <p:nvPr/>
          </p:nvSpPr>
          <p:spPr>
            <a:xfrm>
              <a:off x="6956014" y="2975411"/>
              <a:ext cx="70981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err="1">
                  <a:solidFill>
                    <a:schemeClr val="bg1"/>
                  </a:solidFill>
                  <a:latin typeface="Symbol" pitchFamily="2" charset="2"/>
                </a:rPr>
                <a:t>W</a:t>
              </a:r>
              <a:r>
                <a:rPr lang="en-US" sz="2100" baseline="-25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en-US" sz="1050" dirty="0">
                <a:solidFill>
                  <a:schemeClr val="bg1"/>
                </a:solidFill>
                <a:latin typeface="Symbol" pitchFamily="2" charset="2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4944A13-C1F9-A5AA-3EDF-5AA7CFC2AF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48927" y="3026380"/>
              <a:ext cx="996692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4CD32E-165F-6C6F-EF51-D9AD7D44E6BE}"/>
                </a:ext>
              </a:extLst>
            </p:cNvPr>
            <p:cNvSpPr txBox="1"/>
            <p:nvPr/>
          </p:nvSpPr>
          <p:spPr>
            <a:xfrm>
              <a:off x="6090373" y="2215120"/>
              <a:ext cx="74905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  <a:latin typeface="Symbol" pitchFamily="2" charset="2"/>
                </a:rPr>
                <a:t>W</a:t>
              </a:r>
              <a:r>
                <a:rPr lang="en-US" sz="21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</a:t>
              </a:r>
              <a:endParaRPr lang="en-US" sz="1050" dirty="0">
                <a:solidFill>
                  <a:schemeClr val="bg1"/>
                </a:solidFill>
                <a:latin typeface="Symbol" pitchFamily="2" charset="2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C57B84C-95E5-8FBD-371C-25E57210678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041266" y="2629371"/>
              <a:ext cx="925670" cy="2230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9F47534-5ADF-A239-969B-C6112440FA02}"/>
                </a:ext>
              </a:extLst>
            </p:cNvPr>
            <p:cNvSpPr/>
            <p:nvPr/>
          </p:nvSpPr>
          <p:spPr bwMode="auto">
            <a:xfrm>
              <a:off x="6700227" y="2529359"/>
              <a:ext cx="1240577" cy="964311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92C2AC-3242-D5D7-CD9F-3004B90FF57D}"/>
                </a:ext>
              </a:extLst>
            </p:cNvPr>
            <p:cNvSpPr txBox="1"/>
            <p:nvPr/>
          </p:nvSpPr>
          <p:spPr>
            <a:xfrm>
              <a:off x="6961132" y="2532888"/>
              <a:ext cx="873199" cy="47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sz="1500" dirty="0" err="1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sz="1500" baseline="-25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</a:t>
              </a:r>
              <a: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given by core</a:t>
              </a:r>
              <a:r>
                <a:rPr lang="en-US" sz="525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∫</a:t>
              </a:r>
              <a:endParaRPr lang="en-US" sz="3000" dirty="0">
                <a:solidFill>
                  <a:schemeClr val="bg1"/>
                </a:solidFill>
                <a:latin typeface="Symbol" pitchFamily="2" charset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9C8ECB3-D5AE-FA79-A3BE-7838BD68B42A}"/>
                </a:ext>
              </a:extLst>
            </p:cNvPr>
            <p:cNvSpPr/>
            <p:nvPr/>
          </p:nvSpPr>
          <p:spPr bwMode="auto">
            <a:xfrm>
              <a:off x="6281127" y="2204001"/>
              <a:ext cx="1371618" cy="854774"/>
            </a:xfrm>
            <a:custGeom>
              <a:avLst/>
              <a:gdLst>
                <a:gd name="connsiteX0" fmla="*/ 0 w 1828824"/>
                <a:gd name="connsiteY0" fmla="*/ 1104900 h 1104900"/>
                <a:gd name="connsiteX1" fmla="*/ 6350 w 1828824"/>
                <a:gd name="connsiteY1" fmla="*/ 1073150 h 1104900"/>
                <a:gd name="connsiteX2" fmla="*/ 0 w 1828824"/>
                <a:gd name="connsiteY2" fmla="*/ 1054100 h 1104900"/>
                <a:gd name="connsiteX3" fmla="*/ 19050 w 1828824"/>
                <a:gd name="connsiteY3" fmla="*/ 844550 h 1104900"/>
                <a:gd name="connsiteX4" fmla="*/ 69850 w 1828824"/>
                <a:gd name="connsiteY4" fmla="*/ 692150 h 1104900"/>
                <a:gd name="connsiteX5" fmla="*/ 88900 w 1828824"/>
                <a:gd name="connsiteY5" fmla="*/ 635000 h 1104900"/>
                <a:gd name="connsiteX6" fmla="*/ 95250 w 1828824"/>
                <a:gd name="connsiteY6" fmla="*/ 615950 h 1104900"/>
                <a:gd name="connsiteX7" fmla="*/ 107950 w 1828824"/>
                <a:gd name="connsiteY7" fmla="*/ 596900 h 1104900"/>
                <a:gd name="connsiteX8" fmla="*/ 120650 w 1828824"/>
                <a:gd name="connsiteY8" fmla="*/ 558800 h 1104900"/>
                <a:gd name="connsiteX9" fmla="*/ 146050 w 1828824"/>
                <a:gd name="connsiteY9" fmla="*/ 520700 h 1104900"/>
                <a:gd name="connsiteX10" fmla="*/ 177800 w 1828824"/>
                <a:gd name="connsiteY10" fmla="*/ 463550 h 1104900"/>
                <a:gd name="connsiteX11" fmla="*/ 203200 w 1828824"/>
                <a:gd name="connsiteY11" fmla="*/ 425450 h 1104900"/>
                <a:gd name="connsiteX12" fmla="*/ 215900 w 1828824"/>
                <a:gd name="connsiteY12" fmla="*/ 406400 h 1104900"/>
                <a:gd name="connsiteX13" fmla="*/ 234950 w 1828824"/>
                <a:gd name="connsiteY13" fmla="*/ 387350 h 1104900"/>
                <a:gd name="connsiteX14" fmla="*/ 260350 w 1828824"/>
                <a:gd name="connsiteY14" fmla="*/ 355600 h 1104900"/>
                <a:gd name="connsiteX15" fmla="*/ 285750 w 1828824"/>
                <a:gd name="connsiteY15" fmla="*/ 323850 h 1104900"/>
                <a:gd name="connsiteX16" fmla="*/ 298450 w 1828824"/>
                <a:gd name="connsiteY16" fmla="*/ 304800 h 1104900"/>
                <a:gd name="connsiteX17" fmla="*/ 317500 w 1828824"/>
                <a:gd name="connsiteY17" fmla="*/ 292100 h 1104900"/>
                <a:gd name="connsiteX18" fmla="*/ 336550 w 1828824"/>
                <a:gd name="connsiteY18" fmla="*/ 273050 h 1104900"/>
                <a:gd name="connsiteX19" fmla="*/ 355600 w 1828824"/>
                <a:gd name="connsiteY19" fmla="*/ 260350 h 1104900"/>
                <a:gd name="connsiteX20" fmla="*/ 374650 w 1828824"/>
                <a:gd name="connsiteY20" fmla="*/ 241300 h 1104900"/>
                <a:gd name="connsiteX21" fmla="*/ 431800 w 1828824"/>
                <a:gd name="connsiteY21" fmla="*/ 203200 h 1104900"/>
                <a:gd name="connsiteX22" fmla="*/ 450850 w 1828824"/>
                <a:gd name="connsiteY22" fmla="*/ 190500 h 1104900"/>
                <a:gd name="connsiteX23" fmla="*/ 501650 w 1828824"/>
                <a:gd name="connsiteY23" fmla="*/ 146050 h 1104900"/>
                <a:gd name="connsiteX24" fmla="*/ 520700 w 1828824"/>
                <a:gd name="connsiteY24" fmla="*/ 133350 h 1104900"/>
                <a:gd name="connsiteX25" fmla="*/ 539750 w 1828824"/>
                <a:gd name="connsiteY25" fmla="*/ 120650 h 1104900"/>
                <a:gd name="connsiteX26" fmla="*/ 558800 w 1828824"/>
                <a:gd name="connsiteY26" fmla="*/ 114300 h 1104900"/>
                <a:gd name="connsiteX27" fmla="*/ 577850 w 1828824"/>
                <a:gd name="connsiteY27" fmla="*/ 101600 h 1104900"/>
                <a:gd name="connsiteX28" fmla="*/ 615950 w 1828824"/>
                <a:gd name="connsiteY28" fmla="*/ 88900 h 1104900"/>
                <a:gd name="connsiteX29" fmla="*/ 692150 w 1828824"/>
                <a:gd name="connsiteY29" fmla="*/ 63500 h 1104900"/>
                <a:gd name="connsiteX30" fmla="*/ 730250 w 1828824"/>
                <a:gd name="connsiteY30" fmla="*/ 50800 h 1104900"/>
                <a:gd name="connsiteX31" fmla="*/ 749300 w 1828824"/>
                <a:gd name="connsiteY31" fmla="*/ 44450 h 1104900"/>
                <a:gd name="connsiteX32" fmla="*/ 774700 w 1828824"/>
                <a:gd name="connsiteY32" fmla="*/ 38100 h 1104900"/>
                <a:gd name="connsiteX33" fmla="*/ 793750 w 1828824"/>
                <a:gd name="connsiteY33" fmla="*/ 31750 h 1104900"/>
                <a:gd name="connsiteX34" fmla="*/ 819150 w 1828824"/>
                <a:gd name="connsiteY34" fmla="*/ 25400 h 1104900"/>
                <a:gd name="connsiteX35" fmla="*/ 838200 w 1828824"/>
                <a:gd name="connsiteY35" fmla="*/ 19050 h 1104900"/>
                <a:gd name="connsiteX36" fmla="*/ 946150 w 1828824"/>
                <a:gd name="connsiteY36" fmla="*/ 6350 h 1104900"/>
                <a:gd name="connsiteX37" fmla="*/ 1104900 w 1828824"/>
                <a:gd name="connsiteY37" fmla="*/ 0 h 1104900"/>
                <a:gd name="connsiteX38" fmla="*/ 1225550 w 1828824"/>
                <a:gd name="connsiteY38" fmla="*/ 0 h 1104900"/>
                <a:gd name="connsiteX39" fmla="*/ 1466850 w 1828824"/>
                <a:gd name="connsiteY39" fmla="*/ 12700 h 1104900"/>
                <a:gd name="connsiteX40" fmla="*/ 1543050 w 1828824"/>
                <a:gd name="connsiteY40" fmla="*/ 31750 h 1104900"/>
                <a:gd name="connsiteX41" fmla="*/ 1581150 w 1828824"/>
                <a:gd name="connsiteY41" fmla="*/ 44450 h 1104900"/>
                <a:gd name="connsiteX42" fmla="*/ 1625600 w 1828824"/>
                <a:gd name="connsiteY42" fmla="*/ 57150 h 1104900"/>
                <a:gd name="connsiteX43" fmla="*/ 1644650 w 1828824"/>
                <a:gd name="connsiteY43" fmla="*/ 69850 h 1104900"/>
                <a:gd name="connsiteX44" fmla="*/ 1682750 w 1828824"/>
                <a:gd name="connsiteY44" fmla="*/ 82550 h 1104900"/>
                <a:gd name="connsiteX45" fmla="*/ 1701800 w 1828824"/>
                <a:gd name="connsiteY45" fmla="*/ 95250 h 1104900"/>
                <a:gd name="connsiteX46" fmla="*/ 1739900 w 1828824"/>
                <a:gd name="connsiteY46" fmla="*/ 107950 h 1104900"/>
                <a:gd name="connsiteX47" fmla="*/ 1816100 w 1828824"/>
                <a:gd name="connsiteY47" fmla="*/ 139700 h 1104900"/>
                <a:gd name="connsiteX48" fmla="*/ 1828800 w 1828824"/>
                <a:gd name="connsiteY48" fmla="*/ 1651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28824" h="1104900">
                  <a:moveTo>
                    <a:pt x="0" y="1104900"/>
                  </a:moveTo>
                  <a:cubicBezTo>
                    <a:pt x="2117" y="1094317"/>
                    <a:pt x="6350" y="1083943"/>
                    <a:pt x="6350" y="1073150"/>
                  </a:cubicBezTo>
                  <a:cubicBezTo>
                    <a:pt x="6350" y="1066457"/>
                    <a:pt x="0" y="1060793"/>
                    <a:pt x="0" y="1054100"/>
                  </a:cubicBezTo>
                  <a:cubicBezTo>
                    <a:pt x="0" y="1027814"/>
                    <a:pt x="9789" y="872332"/>
                    <a:pt x="19050" y="844550"/>
                  </a:cubicBezTo>
                  <a:lnTo>
                    <a:pt x="69850" y="692150"/>
                  </a:lnTo>
                  <a:lnTo>
                    <a:pt x="88900" y="635000"/>
                  </a:lnTo>
                  <a:cubicBezTo>
                    <a:pt x="91017" y="628650"/>
                    <a:pt x="91537" y="621519"/>
                    <a:pt x="95250" y="615950"/>
                  </a:cubicBezTo>
                  <a:cubicBezTo>
                    <a:pt x="99483" y="609600"/>
                    <a:pt x="104850" y="603874"/>
                    <a:pt x="107950" y="596900"/>
                  </a:cubicBezTo>
                  <a:cubicBezTo>
                    <a:pt x="113387" y="584667"/>
                    <a:pt x="113224" y="569939"/>
                    <a:pt x="120650" y="558800"/>
                  </a:cubicBezTo>
                  <a:cubicBezTo>
                    <a:pt x="129117" y="546100"/>
                    <a:pt x="141223" y="535180"/>
                    <a:pt x="146050" y="520700"/>
                  </a:cubicBezTo>
                  <a:cubicBezTo>
                    <a:pt x="157227" y="487170"/>
                    <a:pt x="148687" y="507219"/>
                    <a:pt x="177800" y="463550"/>
                  </a:cubicBezTo>
                  <a:lnTo>
                    <a:pt x="203200" y="425450"/>
                  </a:lnTo>
                  <a:cubicBezTo>
                    <a:pt x="207433" y="419100"/>
                    <a:pt x="210504" y="411796"/>
                    <a:pt x="215900" y="406400"/>
                  </a:cubicBezTo>
                  <a:lnTo>
                    <a:pt x="234950" y="387350"/>
                  </a:lnTo>
                  <a:cubicBezTo>
                    <a:pt x="250911" y="339467"/>
                    <a:pt x="227524" y="396632"/>
                    <a:pt x="260350" y="355600"/>
                  </a:cubicBezTo>
                  <a:cubicBezTo>
                    <a:pt x="295403" y="311783"/>
                    <a:pt x="231155" y="360246"/>
                    <a:pt x="285750" y="323850"/>
                  </a:cubicBezTo>
                  <a:cubicBezTo>
                    <a:pt x="289983" y="317500"/>
                    <a:pt x="293054" y="310196"/>
                    <a:pt x="298450" y="304800"/>
                  </a:cubicBezTo>
                  <a:cubicBezTo>
                    <a:pt x="303846" y="299404"/>
                    <a:pt x="311637" y="296986"/>
                    <a:pt x="317500" y="292100"/>
                  </a:cubicBezTo>
                  <a:cubicBezTo>
                    <a:pt x="324399" y="286351"/>
                    <a:pt x="329651" y="278799"/>
                    <a:pt x="336550" y="273050"/>
                  </a:cubicBezTo>
                  <a:cubicBezTo>
                    <a:pt x="342413" y="268164"/>
                    <a:pt x="349737" y="265236"/>
                    <a:pt x="355600" y="260350"/>
                  </a:cubicBezTo>
                  <a:cubicBezTo>
                    <a:pt x="362499" y="254601"/>
                    <a:pt x="367561" y="246813"/>
                    <a:pt x="374650" y="241300"/>
                  </a:cubicBezTo>
                  <a:lnTo>
                    <a:pt x="431800" y="203200"/>
                  </a:lnTo>
                  <a:lnTo>
                    <a:pt x="450850" y="190500"/>
                  </a:lnTo>
                  <a:cubicBezTo>
                    <a:pt x="472017" y="158750"/>
                    <a:pt x="457200" y="175683"/>
                    <a:pt x="501650" y="146050"/>
                  </a:cubicBezTo>
                  <a:lnTo>
                    <a:pt x="520700" y="133350"/>
                  </a:lnTo>
                  <a:cubicBezTo>
                    <a:pt x="527050" y="129117"/>
                    <a:pt x="532510" y="123063"/>
                    <a:pt x="539750" y="120650"/>
                  </a:cubicBezTo>
                  <a:cubicBezTo>
                    <a:pt x="546100" y="118533"/>
                    <a:pt x="552813" y="117293"/>
                    <a:pt x="558800" y="114300"/>
                  </a:cubicBezTo>
                  <a:cubicBezTo>
                    <a:pt x="565626" y="110887"/>
                    <a:pt x="570876" y="104700"/>
                    <a:pt x="577850" y="101600"/>
                  </a:cubicBezTo>
                  <a:cubicBezTo>
                    <a:pt x="590083" y="96163"/>
                    <a:pt x="603250" y="93133"/>
                    <a:pt x="615950" y="88900"/>
                  </a:cubicBezTo>
                  <a:lnTo>
                    <a:pt x="692150" y="63500"/>
                  </a:lnTo>
                  <a:lnTo>
                    <a:pt x="730250" y="50800"/>
                  </a:lnTo>
                  <a:cubicBezTo>
                    <a:pt x="736600" y="48683"/>
                    <a:pt x="742806" y="46073"/>
                    <a:pt x="749300" y="44450"/>
                  </a:cubicBezTo>
                  <a:cubicBezTo>
                    <a:pt x="757767" y="42333"/>
                    <a:pt x="766309" y="40498"/>
                    <a:pt x="774700" y="38100"/>
                  </a:cubicBezTo>
                  <a:cubicBezTo>
                    <a:pt x="781136" y="36261"/>
                    <a:pt x="787314" y="33589"/>
                    <a:pt x="793750" y="31750"/>
                  </a:cubicBezTo>
                  <a:cubicBezTo>
                    <a:pt x="802141" y="29352"/>
                    <a:pt x="810759" y="27798"/>
                    <a:pt x="819150" y="25400"/>
                  </a:cubicBezTo>
                  <a:cubicBezTo>
                    <a:pt x="825586" y="23561"/>
                    <a:pt x="831636" y="20363"/>
                    <a:pt x="838200" y="19050"/>
                  </a:cubicBezTo>
                  <a:cubicBezTo>
                    <a:pt x="860958" y="14498"/>
                    <a:pt x="928517" y="7358"/>
                    <a:pt x="946150" y="6350"/>
                  </a:cubicBezTo>
                  <a:cubicBezTo>
                    <a:pt x="999023" y="3329"/>
                    <a:pt x="1051983" y="2117"/>
                    <a:pt x="1104900" y="0"/>
                  </a:cubicBezTo>
                  <a:cubicBezTo>
                    <a:pt x="1168774" y="15968"/>
                    <a:pt x="1093870" y="0"/>
                    <a:pt x="1225550" y="0"/>
                  </a:cubicBezTo>
                  <a:cubicBezTo>
                    <a:pt x="1287408" y="0"/>
                    <a:pt x="1398716" y="8158"/>
                    <a:pt x="1466850" y="12700"/>
                  </a:cubicBezTo>
                  <a:cubicBezTo>
                    <a:pt x="1517948" y="38249"/>
                    <a:pt x="1464047" y="14821"/>
                    <a:pt x="1543050" y="31750"/>
                  </a:cubicBezTo>
                  <a:cubicBezTo>
                    <a:pt x="1556140" y="34555"/>
                    <a:pt x="1568163" y="41203"/>
                    <a:pt x="1581150" y="44450"/>
                  </a:cubicBezTo>
                  <a:cubicBezTo>
                    <a:pt x="1589288" y="46485"/>
                    <a:pt x="1616490" y="52595"/>
                    <a:pt x="1625600" y="57150"/>
                  </a:cubicBezTo>
                  <a:cubicBezTo>
                    <a:pt x="1632426" y="60563"/>
                    <a:pt x="1637676" y="66750"/>
                    <a:pt x="1644650" y="69850"/>
                  </a:cubicBezTo>
                  <a:cubicBezTo>
                    <a:pt x="1656883" y="75287"/>
                    <a:pt x="1671611" y="75124"/>
                    <a:pt x="1682750" y="82550"/>
                  </a:cubicBezTo>
                  <a:cubicBezTo>
                    <a:pt x="1689100" y="86783"/>
                    <a:pt x="1694826" y="92150"/>
                    <a:pt x="1701800" y="95250"/>
                  </a:cubicBezTo>
                  <a:cubicBezTo>
                    <a:pt x="1714033" y="100687"/>
                    <a:pt x="1727926" y="101963"/>
                    <a:pt x="1739900" y="107950"/>
                  </a:cubicBezTo>
                  <a:cubicBezTo>
                    <a:pt x="1798506" y="137253"/>
                    <a:pt x="1772333" y="128758"/>
                    <a:pt x="1816100" y="139700"/>
                  </a:cubicBezTo>
                  <a:cubicBezTo>
                    <a:pt x="1829974" y="160511"/>
                    <a:pt x="1828800" y="151118"/>
                    <a:pt x="1828800" y="165100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A6A25BA-023F-E1DE-F755-703AFDEDDDFE}"/>
                </a:ext>
              </a:extLst>
            </p:cNvPr>
            <p:cNvSpPr/>
            <p:nvPr/>
          </p:nvSpPr>
          <p:spPr bwMode="auto">
            <a:xfrm>
              <a:off x="6266839" y="3049250"/>
              <a:ext cx="1633637" cy="809625"/>
            </a:xfrm>
            <a:custGeom>
              <a:avLst/>
              <a:gdLst>
                <a:gd name="connsiteX0" fmla="*/ 19050 w 2178182"/>
                <a:gd name="connsiteY0" fmla="*/ 0 h 1079500"/>
                <a:gd name="connsiteX1" fmla="*/ 6350 w 2178182"/>
                <a:gd name="connsiteY1" fmla="*/ 31750 h 1079500"/>
                <a:gd name="connsiteX2" fmla="*/ 0 w 2178182"/>
                <a:gd name="connsiteY2" fmla="*/ 50800 h 1079500"/>
                <a:gd name="connsiteX3" fmla="*/ 6350 w 2178182"/>
                <a:gd name="connsiteY3" fmla="*/ 101600 h 1079500"/>
                <a:gd name="connsiteX4" fmla="*/ 31750 w 2178182"/>
                <a:gd name="connsiteY4" fmla="*/ 203200 h 1079500"/>
                <a:gd name="connsiteX5" fmla="*/ 63500 w 2178182"/>
                <a:gd name="connsiteY5" fmla="*/ 298450 h 1079500"/>
                <a:gd name="connsiteX6" fmla="*/ 69850 w 2178182"/>
                <a:gd name="connsiteY6" fmla="*/ 317500 h 1079500"/>
                <a:gd name="connsiteX7" fmla="*/ 76200 w 2178182"/>
                <a:gd name="connsiteY7" fmla="*/ 336550 h 1079500"/>
                <a:gd name="connsiteX8" fmla="*/ 88900 w 2178182"/>
                <a:gd name="connsiteY8" fmla="*/ 400050 h 1079500"/>
                <a:gd name="connsiteX9" fmla="*/ 107950 w 2178182"/>
                <a:gd name="connsiteY9" fmla="*/ 457200 h 1079500"/>
                <a:gd name="connsiteX10" fmla="*/ 114300 w 2178182"/>
                <a:gd name="connsiteY10" fmla="*/ 476250 h 1079500"/>
                <a:gd name="connsiteX11" fmla="*/ 120650 w 2178182"/>
                <a:gd name="connsiteY11" fmla="*/ 495300 h 1079500"/>
                <a:gd name="connsiteX12" fmla="*/ 133350 w 2178182"/>
                <a:gd name="connsiteY12" fmla="*/ 539750 h 1079500"/>
                <a:gd name="connsiteX13" fmla="*/ 139700 w 2178182"/>
                <a:gd name="connsiteY13" fmla="*/ 565150 h 1079500"/>
                <a:gd name="connsiteX14" fmla="*/ 152400 w 2178182"/>
                <a:gd name="connsiteY14" fmla="*/ 603250 h 1079500"/>
                <a:gd name="connsiteX15" fmla="*/ 171450 w 2178182"/>
                <a:gd name="connsiteY15" fmla="*/ 641350 h 1079500"/>
                <a:gd name="connsiteX16" fmla="*/ 190500 w 2178182"/>
                <a:gd name="connsiteY16" fmla="*/ 654050 h 1079500"/>
                <a:gd name="connsiteX17" fmla="*/ 203200 w 2178182"/>
                <a:gd name="connsiteY17" fmla="*/ 673100 h 1079500"/>
                <a:gd name="connsiteX18" fmla="*/ 260350 w 2178182"/>
                <a:gd name="connsiteY18" fmla="*/ 723900 h 1079500"/>
                <a:gd name="connsiteX19" fmla="*/ 285750 w 2178182"/>
                <a:gd name="connsiteY19" fmla="*/ 762000 h 1079500"/>
                <a:gd name="connsiteX20" fmla="*/ 323850 w 2178182"/>
                <a:gd name="connsiteY20" fmla="*/ 793750 h 1079500"/>
                <a:gd name="connsiteX21" fmla="*/ 342900 w 2178182"/>
                <a:gd name="connsiteY21" fmla="*/ 806450 h 1079500"/>
                <a:gd name="connsiteX22" fmla="*/ 406400 w 2178182"/>
                <a:gd name="connsiteY22" fmla="*/ 882650 h 1079500"/>
                <a:gd name="connsiteX23" fmla="*/ 425450 w 2178182"/>
                <a:gd name="connsiteY23" fmla="*/ 895350 h 1079500"/>
                <a:gd name="connsiteX24" fmla="*/ 444500 w 2178182"/>
                <a:gd name="connsiteY24" fmla="*/ 901700 h 1079500"/>
                <a:gd name="connsiteX25" fmla="*/ 463550 w 2178182"/>
                <a:gd name="connsiteY25" fmla="*/ 914400 h 1079500"/>
                <a:gd name="connsiteX26" fmla="*/ 482600 w 2178182"/>
                <a:gd name="connsiteY26" fmla="*/ 920750 h 1079500"/>
                <a:gd name="connsiteX27" fmla="*/ 501650 w 2178182"/>
                <a:gd name="connsiteY27" fmla="*/ 933450 h 1079500"/>
                <a:gd name="connsiteX28" fmla="*/ 539750 w 2178182"/>
                <a:gd name="connsiteY28" fmla="*/ 946150 h 1079500"/>
                <a:gd name="connsiteX29" fmla="*/ 577850 w 2178182"/>
                <a:gd name="connsiteY29" fmla="*/ 971550 h 1079500"/>
                <a:gd name="connsiteX30" fmla="*/ 596900 w 2178182"/>
                <a:gd name="connsiteY30" fmla="*/ 984250 h 1079500"/>
                <a:gd name="connsiteX31" fmla="*/ 635000 w 2178182"/>
                <a:gd name="connsiteY31" fmla="*/ 996950 h 1079500"/>
                <a:gd name="connsiteX32" fmla="*/ 654050 w 2178182"/>
                <a:gd name="connsiteY32" fmla="*/ 1003300 h 1079500"/>
                <a:gd name="connsiteX33" fmla="*/ 679450 w 2178182"/>
                <a:gd name="connsiteY33" fmla="*/ 1016000 h 1079500"/>
                <a:gd name="connsiteX34" fmla="*/ 717550 w 2178182"/>
                <a:gd name="connsiteY34" fmla="*/ 1028700 h 1079500"/>
                <a:gd name="connsiteX35" fmla="*/ 736600 w 2178182"/>
                <a:gd name="connsiteY35" fmla="*/ 1035050 h 1079500"/>
                <a:gd name="connsiteX36" fmla="*/ 755650 w 2178182"/>
                <a:gd name="connsiteY36" fmla="*/ 1041400 h 1079500"/>
                <a:gd name="connsiteX37" fmla="*/ 774700 w 2178182"/>
                <a:gd name="connsiteY37" fmla="*/ 1047750 h 1079500"/>
                <a:gd name="connsiteX38" fmla="*/ 819150 w 2178182"/>
                <a:gd name="connsiteY38" fmla="*/ 1054100 h 1079500"/>
                <a:gd name="connsiteX39" fmla="*/ 850900 w 2178182"/>
                <a:gd name="connsiteY39" fmla="*/ 1060450 h 1079500"/>
                <a:gd name="connsiteX40" fmla="*/ 908050 w 2178182"/>
                <a:gd name="connsiteY40" fmla="*/ 1066800 h 1079500"/>
                <a:gd name="connsiteX41" fmla="*/ 939800 w 2178182"/>
                <a:gd name="connsiteY41" fmla="*/ 1073150 h 1079500"/>
                <a:gd name="connsiteX42" fmla="*/ 977900 w 2178182"/>
                <a:gd name="connsiteY42" fmla="*/ 1079500 h 1079500"/>
                <a:gd name="connsiteX43" fmla="*/ 1225550 w 2178182"/>
                <a:gd name="connsiteY43" fmla="*/ 1054100 h 1079500"/>
                <a:gd name="connsiteX44" fmla="*/ 1270000 w 2178182"/>
                <a:gd name="connsiteY44" fmla="*/ 1041400 h 1079500"/>
                <a:gd name="connsiteX45" fmla="*/ 1327150 w 2178182"/>
                <a:gd name="connsiteY45" fmla="*/ 1035050 h 1079500"/>
                <a:gd name="connsiteX46" fmla="*/ 1352550 w 2178182"/>
                <a:gd name="connsiteY46" fmla="*/ 1028700 h 1079500"/>
                <a:gd name="connsiteX47" fmla="*/ 1409700 w 2178182"/>
                <a:gd name="connsiteY47" fmla="*/ 1009650 h 1079500"/>
                <a:gd name="connsiteX48" fmla="*/ 1485900 w 2178182"/>
                <a:gd name="connsiteY48" fmla="*/ 984250 h 1079500"/>
                <a:gd name="connsiteX49" fmla="*/ 1524000 w 2178182"/>
                <a:gd name="connsiteY49" fmla="*/ 971550 h 1079500"/>
                <a:gd name="connsiteX50" fmla="*/ 1543050 w 2178182"/>
                <a:gd name="connsiteY50" fmla="*/ 965200 h 1079500"/>
                <a:gd name="connsiteX51" fmla="*/ 1587500 w 2178182"/>
                <a:gd name="connsiteY51" fmla="*/ 946150 h 1079500"/>
                <a:gd name="connsiteX52" fmla="*/ 1651000 w 2178182"/>
                <a:gd name="connsiteY52" fmla="*/ 927100 h 1079500"/>
                <a:gd name="connsiteX53" fmla="*/ 1765300 w 2178182"/>
                <a:gd name="connsiteY53" fmla="*/ 876300 h 1079500"/>
                <a:gd name="connsiteX54" fmla="*/ 1803400 w 2178182"/>
                <a:gd name="connsiteY54" fmla="*/ 850900 h 1079500"/>
                <a:gd name="connsiteX55" fmla="*/ 1822450 w 2178182"/>
                <a:gd name="connsiteY55" fmla="*/ 838200 h 1079500"/>
                <a:gd name="connsiteX56" fmla="*/ 1847850 w 2178182"/>
                <a:gd name="connsiteY56" fmla="*/ 831850 h 1079500"/>
                <a:gd name="connsiteX57" fmla="*/ 1905000 w 2178182"/>
                <a:gd name="connsiteY57" fmla="*/ 806450 h 1079500"/>
                <a:gd name="connsiteX58" fmla="*/ 1924050 w 2178182"/>
                <a:gd name="connsiteY58" fmla="*/ 800100 h 1079500"/>
                <a:gd name="connsiteX59" fmla="*/ 1943100 w 2178182"/>
                <a:gd name="connsiteY59" fmla="*/ 793750 h 1079500"/>
                <a:gd name="connsiteX60" fmla="*/ 1962150 w 2178182"/>
                <a:gd name="connsiteY60" fmla="*/ 781050 h 1079500"/>
                <a:gd name="connsiteX61" fmla="*/ 2000250 w 2178182"/>
                <a:gd name="connsiteY61" fmla="*/ 768350 h 1079500"/>
                <a:gd name="connsiteX62" fmla="*/ 2012950 w 2178182"/>
                <a:gd name="connsiteY62" fmla="*/ 749300 h 1079500"/>
                <a:gd name="connsiteX63" fmla="*/ 2051050 w 2178182"/>
                <a:gd name="connsiteY63" fmla="*/ 736600 h 1079500"/>
                <a:gd name="connsiteX64" fmla="*/ 2070100 w 2178182"/>
                <a:gd name="connsiteY64" fmla="*/ 723900 h 1079500"/>
                <a:gd name="connsiteX65" fmla="*/ 2101850 w 2178182"/>
                <a:gd name="connsiteY65" fmla="*/ 685800 h 1079500"/>
                <a:gd name="connsiteX66" fmla="*/ 2127250 w 2178182"/>
                <a:gd name="connsiteY66" fmla="*/ 673100 h 1079500"/>
                <a:gd name="connsiteX67" fmla="*/ 2165350 w 2178182"/>
                <a:gd name="connsiteY67" fmla="*/ 647700 h 1079500"/>
                <a:gd name="connsiteX68" fmla="*/ 2178050 w 2178182"/>
                <a:gd name="connsiteY68" fmla="*/ 61595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78182" h="1079500">
                  <a:moveTo>
                    <a:pt x="19050" y="0"/>
                  </a:moveTo>
                  <a:cubicBezTo>
                    <a:pt x="14817" y="10583"/>
                    <a:pt x="10352" y="21077"/>
                    <a:pt x="6350" y="31750"/>
                  </a:cubicBezTo>
                  <a:cubicBezTo>
                    <a:pt x="4000" y="38017"/>
                    <a:pt x="0" y="44107"/>
                    <a:pt x="0" y="50800"/>
                  </a:cubicBezTo>
                  <a:cubicBezTo>
                    <a:pt x="0" y="67865"/>
                    <a:pt x="3545" y="84767"/>
                    <a:pt x="6350" y="101600"/>
                  </a:cubicBezTo>
                  <a:cubicBezTo>
                    <a:pt x="16567" y="162902"/>
                    <a:pt x="15392" y="154126"/>
                    <a:pt x="31750" y="203200"/>
                  </a:cubicBezTo>
                  <a:lnTo>
                    <a:pt x="63500" y="298450"/>
                  </a:lnTo>
                  <a:lnTo>
                    <a:pt x="69850" y="317500"/>
                  </a:lnTo>
                  <a:cubicBezTo>
                    <a:pt x="71967" y="323850"/>
                    <a:pt x="74887" y="329986"/>
                    <a:pt x="76200" y="336550"/>
                  </a:cubicBezTo>
                  <a:cubicBezTo>
                    <a:pt x="80433" y="357717"/>
                    <a:pt x="82074" y="379572"/>
                    <a:pt x="88900" y="400050"/>
                  </a:cubicBezTo>
                  <a:lnTo>
                    <a:pt x="107950" y="457200"/>
                  </a:lnTo>
                  <a:lnTo>
                    <a:pt x="114300" y="476250"/>
                  </a:lnTo>
                  <a:cubicBezTo>
                    <a:pt x="116417" y="482600"/>
                    <a:pt x="119027" y="488806"/>
                    <a:pt x="120650" y="495300"/>
                  </a:cubicBezTo>
                  <a:cubicBezTo>
                    <a:pt x="140501" y="574705"/>
                    <a:pt x="115130" y="475981"/>
                    <a:pt x="133350" y="539750"/>
                  </a:cubicBezTo>
                  <a:cubicBezTo>
                    <a:pt x="135748" y="548141"/>
                    <a:pt x="137192" y="556791"/>
                    <a:pt x="139700" y="565150"/>
                  </a:cubicBezTo>
                  <a:cubicBezTo>
                    <a:pt x="143547" y="577972"/>
                    <a:pt x="148167" y="590550"/>
                    <a:pt x="152400" y="603250"/>
                  </a:cubicBezTo>
                  <a:cubicBezTo>
                    <a:pt x="157565" y="618744"/>
                    <a:pt x="159140" y="629040"/>
                    <a:pt x="171450" y="641350"/>
                  </a:cubicBezTo>
                  <a:cubicBezTo>
                    <a:pt x="176846" y="646746"/>
                    <a:pt x="184150" y="649817"/>
                    <a:pt x="190500" y="654050"/>
                  </a:cubicBezTo>
                  <a:cubicBezTo>
                    <a:pt x="194733" y="660400"/>
                    <a:pt x="197804" y="667704"/>
                    <a:pt x="203200" y="673100"/>
                  </a:cubicBezTo>
                  <a:cubicBezTo>
                    <a:pt x="241374" y="711274"/>
                    <a:pt x="207016" y="643899"/>
                    <a:pt x="260350" y="723900"/>
                  </a:cubicBezTo>
                  <a:cubicBezTo>
                    <a:pt x="268817" y="736600"/>
                    <a:pt x="273050" y="753533"/>
                    <a:pt x="285750" y="762000"/>
                  </a:cubicBezTo>
                  <a:cubicBezTo>
                    <a:pt x="333048" y="793532"/>
                    <a:pt x="274957" y="753006"/>
                    <a:pt x="323850" y="793750"/>
                  </a:cubicBezTo>
                  <a:cubicBezTo>
                    <a:pt x="329713" y="798636"/>
                    <a:pt x="336550" y="802217"/>
                    <a:pt x="342900" y="806450"/>
                  </a:cubicBezTo>
                  <a:cubicBezTo>
                    <a:pt x="361642" y="834563"/>
                    <a:pt x="377064" y="863093"/>
                    <a:pt x="406400" y="882650"/>
                  </a:cubicBezTo>
                  <a:cubicBezTo>
                    <a:pt x="412750" y="886883"/>
                    <a:pt x="418624" y="891937"/>
                    <a:pt x="425450" y="895350"/>
                  </a:cubicBezTo>
                  <a:cubicBezTo>
                    <a:pt x="431437" y="898343"/>
                    <a:pt x="438513" y="898707"/>
                    <a:pt x="444500" y="901700"/>
                  </a:cubicBezTo>
                  <a:cubicBezTo>
                    <a:pt x="451326" y="905113"/>
                    <a:pt x="456724" y="910987"/>
                    <a:pt x="463550" y="914400"/>
                  </a:cubicBezTo>
                  <a:cubicBezTo>
                    <a:pt x="469537" y="917393"/>
                    <a:pt x="476613" y="917757"/>
                    <a:pt x="482600" y="920750"/>
                  </a:cubicBezTo>
                  <a:cubicBezTo>
                    <a:pt x="489426" y="924163"/>
                    <a:pt x="494676" y="930350"/>
                    <a:pt x="501650" y="933450"/>
                  </a:cubicBezTo>
                  <a:cubicBezTo>
                    <a:pt x="513883" y="938887"/>
                    <a:pt x="528611" y="938724"/>
                    <a:pt x="539750" y="946150"/>
                  </a:cubicBezTo>
                  <a:lnTo>
                    <a:pt x="577850" y="971550"/>
                  </a:lnTo>
                  <a:cubicBezTo>
                    <a:pt x="584200" y="975783"/>
                    <a:pt x="589660" y="981837"/>
                    <a:pt x="596900" y="984250"/>
                  </a:cubicBezTo>
                  <a:lnTo>
                    <a:pt x="635000" y="996950"/>
                  </a:lnTo>
                  <a:cubicBezTo>
                    <a:pt x="641350" y="999067"/>
                    <a:pt x="648063" y="1000307"/>
                    <a:pt x="654050" y="1003300"/>
                  </a:cubicBezTo>
                  <a:cubicBezTo>
                    <a:pt x="662517" y="1007533"/>
                    <a:pt x="670661" y="1012484"/>
                    <a:pt x="679450" y="1016000"/>
                  </a:cubicBezTo>
                  <a:cubicBezTo>
                    <a:pt x="691879" y="1020972"/>
                    <a:pt x="704850" y="1024467"/>
                    <a:pt x="717550" y="1028700"/>
                  </a:cubicBezTo>
                  <a:lnTo>
                    <a:pt x="736600" y="1035050"/>
                  </a:lnTo>
                  <a:lnTo>
                    <a:pt x="755650" y="1041400"/>
                  </a:lnTo>
                  <a:cubicBezTo>
                    <a:pt x="762000" y="1043517"/>
                    <a:pt x="768074" y="1046803"/>
                    <a:pt x="774700" y="1047750"/>
                  </a:cubicBezTo>
                  <a:cubicBezTo>
                    <a:pt x="789517" y="1049867"/>
                    <a:pt x="804387" y="1051639"/>
                    <a:pt x="819150" y="1054100"/>
                  </a:cubicBezTo>
                  <a:cubicBezTo>
                    <a:pt x="829796" y="1055874"/>
                    <a:pt x="840216" y="1058924"/>
                    <a:pt x="850900" y="1060450"/>
                  </a:cubicBezTo>
                  <a:cubicBezTo>
                    <a:pt x="869875" y="1063161"/>
                    <a:pt x="889075" y="1064089"/>
                    <a:pt x="908050" y="1066800"/>
                  </a:cubicBezTo>
                  <a:cubicBezTo>
                    <a:pt x="918734" y="1068326"/>
                    <a:pt x="929181" y="1071219"/>
                    <a:pt x="939800" y="1073150"/>
                  </a:cubicBezTo>
                  <a:cubicBezTo>
                    <a:pt x="952468" y="1075453"/>
                    <a:pt x="965200" y="1077383"/>
                    <a:pt x="977900" y="1079500"/>
                  </a:cubicBezTo>
                  <a:lnTo>
                    <a:pt x="1225550" y="1054100"/>
                  </a:lnTo>
                  <a:cubicBezTo>
                    <a:pt x="1290666" y="1046528"/>
                    <a:pt x="1217190" y="1050202"/>
                    <a:pt x="1270000" y="1041400"/>
                  </a:cubicBezTo>
                  <a:cubicBezTo>
                    <a:pt x="1288906" y="1038249"/>
                    <a:pt x="1308100" y="1037167"/>
                    <a:pt x="1327150" y="1035050"/>
                  </a:cubicBezTo>
                  <a:cubicBezTo>
                    <a:pt x="1335617" y="1032933"/>
                    <a:pt x="1344191" y="1031208"/>
                    <a:pt x="1352550" y="1028700"/>
                  </a:cubicBezTo>
                  <a:cubicBezTo>
                    <a:pt x="1371784" y="1022930"/>
                    <a:pt x="1390650" y="1016000"/>
                    <a:pt x="1409700" y="1009650"/>
                  </a:cubicBezTo>
                  <a:lnTo>
                    <a:pt x="1485900" y="984250"/>
                  </a:lnTo>
                  <a:lnTo>
                    <a:pt x="1524000" y="971550"/>
                  </a:lnTo>
                  <a:cubicBezTo>
                    <a:pt x="1530350" y="969433"/>
                    <a:pt x="1537481" y="968913"/>
                    <a:pt x="1543050" y="965200"/>
                  </a:cubicBezTo>
                  <a:cubicBezTo>
                    <a:pt x="1573273" y="945051"/>
                    <a:pt x="1550223" y="957333"/>
                    <a:pt x="1587500" y="946150"/>
                  </a:cubicBezTo>
                  <a:cubicBezTo>
                    <a:pt x="1664799" y="922960"/>
                    <a:pt x="1592456" y="941736"/>
                    <a:pt x="1651000" y="927100"/>
                  </a:cubicBezTo>
                  <a:cubicBezTo>
                    <a:pt x="1707638" y="889341"/>
                    <a:pt x="1622030" y="944524"/>
                    <a:pt x="1765300" y="876300"/>
                  </a:cubicBezTo>
                  <a:cubicBezTo>
                    <a:pt x="1779081" y="869738"/>
                    <a:pt x="1790700" y="859367"/>
                    <a:pt x="1803400" y="850900"/>
                  </a:cubicBezTo>
                  <a:cubicBezTo>
                    <a:pt x="1809750" y="846667"/>
                    <a:pt x="1815046" y="840051"/>
                    <a:pt x="1822450" y="838200"/>
                  </a:cubicBezTo>
                  <a:lnTo>
                    <a:pt x="1847850" y="831850"/>
                  </a:lnTo>
                  <a:cubicBezTo>
                    <a:pt x="1878039" y="811724"/>
                    <a:pt x="1859660" y="821563"/>
                    <a:pt x="1905000" y="806450"/>
                  </a:cubicBezTo>
                  <a:lnTo>
                    <a:pt x="1924050" y="800100"/>
                  </a:lnTo>
                  <a:cubicBezTo>
                    <a:pt x="1930400" y="797983"/>
                    <a:pt x="1937531" y="797463"/>
                    <a:pt x="1943100" y="793750"/>
                  </a:cubicBezTo>
                  <a:cubicBezTo>
                    <a:pt x="1949450" y="789517"/>
                    <a:pt x="1955176" y="784150"/>
                    <a:pt x="1962150" y="781050"/>
                  </a:cubicBezTo>
                  <a:cubicBezTo>
                    <a:pt x="1974383" y="775613"/>
                    <a:pt x="2000250" y="768350"/>
                    <a:pt x="2000250" y="768350"/>
                  </a:cubicBezTo>
                  <a:cubicBezTo>
                    <a:pt x="2004483" y="762000"/>
                    <a:pt x="2006478" y="753345"/>
                    <a:pt x="2012950" y="749300"/>
                  </a:cubicBezTo>
                  <a:cubicBezTo>
                    <a:pt x="2024302" y="742205"/>
                    <a:pt x="2039911" y="744026"/>
                    <a:pt x="2051050" y="736600"/>
                  </a:cubicBezTo>
                  <a:lnTo>
                    <a:pt x="2070100" y="723900"/>
                  </a:lnTo>
                  <a:cubicBezTo>
                    <a:pt x="2080227" y="708710"/>
                    <a:pt x="2086293" y="696912"/>
                    <a:pt x="2101850" y="685800"/>
                  </a:cubicBezTo>
                  <a:cubicBezTo>
                    <a:pt x="2109553" y="680298"/>
                    <a:pt x="2119133" y="677970"/>
                    <a:pt x="2127250" y="673100"/>
                  </a:cubicBezTo>
                  <a:cubicBezTo>
                    <a:pt x="2140338" y="665247"/>
                    <a:pt x="2165350" y="647700"/>
                    <a:pt x="2165350" y="647700"/>
                  </a:cubicBezTo>
                  <a:cubicBezTo>
                    <a:pt x="2180398" y="625128"/>
                    <a:pt x="2178050" y="636282"/>
                    <a:pt x="2178050" y="615950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6D62FD-6367-91D5-D44E-A3300E8F23A8}"/>
                </a:ext>
              </a:extLst>
            </p:cNvPr>
            <p:cNvSpPr/>
            <p:nvPr/>
          </p:nvSpPr>
          <p:spPr bwMode="auto">
            <a:xfrm>
              <a:off x="7633678" y="2279625"/>
              <a:ext cx="562913" cy="1288738"/>
            </a:xfrm>
            <a:custGeom>
              <a:avLst/>
              <a:gdLst>
                <a:gd name="connsiteX0" fmla="*/ 323850 w 793750"/>
                <a:gd name="connsiteY0" fmla="*/ 1638300 h 1638300"/>
                <a:gd name="connsiteX1" fmla="*/ 355600 w 793750"/>
                <a:gd name="connsiteY1" fmla="*/ 1612900 h 1638300"/>
                <a:gd name="connsiteX2" fmla="*/ 393700 w 793750"/>
                <a:gd name="connsiteY2" fmla="*/ 1593850 h 1638300"/>
                <a:gd name="connsiteX3" fmla="*/ 412750 w 793750"/>
                <a:gd name="connsiteY3" fmla="*/ 1574800 h 1638300"/>
                <a:gd name="connsiteX4" fmla="*/ 425450 w 793750"/>
                <a:gd name="connsiteY4" fmla="*/ 1555750 h 1638300"/>
                <a:gd name="connsiteX5" fmla="*/ 444500 w 793750"/>
                <a:gd name="connsiteY5" fmla="*/ 1549400 h 1638300"/>
                <a:gd name="connsiteX6" fmla="*/ 482600 w 793750"/>
                <a:gd name="connsiteY6" fmla="*/ 1524000 h 1638300"/>
                <a:gd name="connsiteX7" fmla="*/ 501650 w 793750"/>
                <a:gd name="connsiteY7" fmla="*/ 1511300 h 1638300"/>
                <a:gd name="connsiteX8" fmla="*/ 539750 w 793750"/>
                <a:gd name="connsiteY8" fmla="*/ 1479550 h 1638300"/>
                <a:gd name="connsiteX9" fmla="*/ 565150 w 793750"/>
                <a:gd name="connsiteY9" fmla="*/ 1441450 h 1638300"/>
                <a:gd name="connsiteX10" fmla="*/ 609600 w 793750"/>
                <a:gd name="connsiteY10" fmla="*/ 1384300 h 1638300"/>
                <a:gd name="connsiteX11" fmla="*/ 635000 w 793750"/>
                <a:gd name="connsiteY11" fmla="*/ 1346200 h 1638300"/>
                <a:gd name="connsiteX12" fmla="*/ 647700 w 793750"/>
                <a:gd name="connsiteY12" fmla="*/ 1327150 h 1638300"/>
                <a:gd name="connsiteX13" fmla="*/ 666750 w 793750"/>
                <a:gd name="connsiteY13" fmla="*/ 1314450 h 1638300"/>
                <a:gd name="connsiteX14" fmla="*/ 692150 w 793750"/>
                <a:gd name="connsiteY14" fmla="*/ 1276350 h 1638300"/>
                <a:gd name="connsiteX15" fmla="*/ 698500 w 793750"/>
                <a:gd name="connsiteY15" fmla="*/ 1257300 h 1638300"/>
                <a:gd name="connsiteX16" fmla="*/ 736600 w 793750"/>
                <a:gd name="connsiteY16" fmla="*/ 1200150 h 1638300"/>
                <a:gd name="connsiteX17" fmla="*/ 749300 w 793750"/>
                <a:gd name="connsiteY17" fmla="*/ 1181100 h 1638300"/>
                <a:gd name="connsiteX18" fmla="*/ 762000 w 793750"/>
                <a:gd name="connsiteY18" fmla="*/ 1143000 h 1638300"/>
                <a:gd name="connsiteX19" fmla="*/ 781050 w 793750"/>
                <a:gd name="connsiteY19" fmla="*/ 1085850 h 1638300"/>
                <a:gd name="connsiteX20" fmla="*/ 787400 w 793750"/>
                <a:gd name="connsiteY20" fmla="*/ 1066800 h 1638300"/>
                <a:gd name="connsiteX21" fmla="*/ 793750 w 793750"/>
                <a:gd name="connsiteY21" fmla="*/ 1047750 h 1638300"/>
                <a:gd name="connsiteX22" fmla="*/ 787400 w 793750"/>
                <a:gd name="connsiteY22" fmla="*/ 825500 h 1638300"/>
                <a:gd name="connsiteX23" fmla="*/ 774700 w 793750"/>
                <a:gd name="connsiteY23" fmla="*/ 774700 h 1638300"/>
                <a:gd name="connsiteX24" fmla="*/ 768350 w 793750"/>
                <a:gd name="connsiteY24" fmla="*/ 755650 h 1638300"/>
                <a:gd name="connsiteX25" fmla="*/ 742950 w 793750"/>
                <a:gd name="connsiteY25" fmla="*/ 717550 h 1638300"/>
                <a:gd name="connsiteX26" fmla="*/ 717550 w 793750"/>
                <a:gd name="connsiteY26" fmla="*/ 679450 h 1638300"/>
                <a:gd name="connsiteX27" fmla="*/ 704850 w 793750"/>
                <a:gd name="connsiteY27" fmla="*/ 660400 h 1638300"/>
                <a:gd name="connsiteX28" fmla="*/ 685800 w 793750"/>
                <a:gd name="connsiteY28" fmla="*/ 641350 h 1638300"/>
                <a:gd name="connsiteX29" fmla="*/ 660400 w 793750"/>
                <a:gd name="connsiteY29" fmla="*/ 609600 h 1638300"/>
                <a:gd name="connsiteX30" fmla="*/ 654050 w 793750"/>
                <a:gd name="connsiteY30" fmla="*/ 590550 h 1638300"/>
                <a:gd name="connsiteX31" fmla="*/ 635000 w 793750"/>
                <a:gd name="connsiteY31" fmla="*/ 571500 h 1638300"/>
                <a:gd name="connsiteX32" fmla="*/ 609600 w 793750"/>
                <a:gd name="connsiteY32" fmla="*/ 533400 h 1638300"/>
                <a:gd name="connsiteX33" fmla="*/ 590550 w 793750"/>
                <a:gd name="connsiteY33" fmla="*/ 495300 h 1638300"/>
                <a:gd name="connsiteX34" fmla="*/ 565150 w 793750"/>
                <a:gd name="connsiteY34" fmla="*/ 457200 h 1638300"/>
                <a:gd name="connsiteX35" fmla="*/ 558800 w 793750"/>
                <a:gd name="connsiteY35" fmla="*/ 438150 h 1638300"/>
                <a:gd name="connsiteX36" fmla="*/ 539750 w 793750"/>
                <a:gd name="connsiteY36" fmla="*/ 419100 h 1638300"/>
                <a:gd name="connsiteX37" fmla="*/ 488950 w 793750"/>
                <a:gd name="connsiteY37" fmla="*/ 361950 h 1638300"/>
                <a:gd name="connsiteX38" fmla="*/ 381000 w 793750"/>
                <a:gd name="connsiteY38" fmla="*/ 266700 h 1638300"/>
                <a:gd name="connsiteX39" fmla="*/ 368300 w 793750"/>
                <a:gd name="connsiteY39" fmla="*/ 247650 h 1638300"/>
                <a:gd name="connsiteX40" fmla="*/ 349250 w 793750"/>
                <a:gd name="connsiteY40" fmla="*/ 234950 h 1638300"/>
                <a:gd name="connsiteX41" fmla="*/ 330200 w 793750"/>
                <a:gd name="connsiteY41" fmla="*/ 215900 h 1638300"/>
                <a:gd name="connsiteX42" fmla="*/ 311150 w 793750"/>
                <a:gd name="connsiteY42" fmla="*/ 203200 h 1638300"/>
                <a:gd name="connsiteX43" fmla="*/ 292100 w 793750"/>
                <a:gd name="connsiteY43" fmla="*/ 184150 h 1638300"/>
                <a:gd name="connsiteX44" fmla="*/ 273050 w 793750"/>
                <a:gd name="connsiteY44" fmla="*/ 171450 h 1638300"/>
                <a:gd name="connsiteX45" fmla="*/ 254000 w 793750"/>
                <a:gd name="connsiteY45" fmla="*/ 152400 h 1638300"/>
                <a:gd name="connsiteX46" fmla="*/ 215900 w 793750"/>
                <a:gd name="connsiteY46" fmla="*/ 127000 h 1638300"/>
                <a:gd name="connsiteX47" fmla="*/ 196850 w 793750"/>
                <a:gd name="connsiteY47" fmla="*/ 120650 h 1638300"/>
                <a:gd name="connsiteX48" fmla="*/ 158750 w 793750"/>
                <a:gd name="connsiteY48" fmla="*/ 95250 h 1638300"/>
                <a:gd name="connsiteX49" fmla="*/ 139700 w 793750"/>
                <a:gd name="connsiteY49" fmla="*/ 88900 h 1638300"/>
                <a:gd name="connsiteX50" fmla="*/ 120650 w 793750"/>
                <a:gd name="connsiteY50" fmla="*/ 76200 h 1638300"/>
                <a:gd name="connsiteX51" fmla="*/ 101600 w 793750"/>
                <a:gd name="connsiteY51" fmla="*/ 69850 h 1638300"/>
                <a:gd name="connsiteX52" fmla="*/ 63500 w 793750"/>
                <a:gd name="connsiteY52" fmla="*/ 50800 h 1638300"/>
                <a:gd name="connsiteX53" fmla="*/ 44450 w 793750"/>
                <a:gd name="connsiteY53" fmla="*/ 31750 h 1638300"/>
                <a:gd name="connsiteX54" fmla="*/ 0 w 793750"/>
                <a:gd name="connsiteY54" fmla="*/ 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3750" h="1638300">
                  <a:moveTo>
                    <a:pt x="323850" y="1638300"/>
                  </a:moveTo>
                  <a:cubicBezTo>
                    <a:pt x="334433" y="1629833"/>
                    <a:pt x="344107" y="1620083"/>
                    <a:pt x="355600" y="1612900"/>
                  </a:cubicBezTo>
                  <a:cubicBezTo>
                    <a:pt x="401422" y="1584261"/>
                    <a:pt x="346811" y="1632924"/>
                    <a:pt x="393700" y="1593850"/>
                  </a:cubicBezTo>
                  <a:cubicBezTo>
                    <a:pt x="400599" y="1588101"/>
                    <a:pt x="407001" y="1581699"/>
                    <a:pt x="412750" y="1574800"/>
                  </a:cubicBezTo>
                  <a:cubicBezTo>
                    <a:pt x="417636" y="1568937"/>
                    <a:pt x="419491" y="1560518"/>
                    <a:pt x="425450" y="1555750"/>
                  </a:cubicBezTo>
                  <a:cubicBezTo>
                    <a:pt x="430677" y="1551569"/>
                    <a:pt x="438649" y="1552651"/>
                    <a:pt x="444500" y="1549400"/>
                  </a:cubicBezTo>
                  <a:cubicBezTo>
                    <a:pt x="457843" y="1541987"/>
                    <a:pt x="469900" y="1532467"/>
                    <a:pt x="482600" y="1524000"/>
                  </a:cubicBezTo>
                  <a:lnTo>
                    <a:pt x="501650" y="1511300"/>
                  </a:lnTo>
                  <a:cubicBezTo>
                    <a:pt x="518583" y="1500011"/>
                    <a:pt x="526587" y="1496474"/>
                    <a:pt x="539750" y="1479550"/>
                  </a:cubicBezTo>
                  <a:cubicBezTo>
                    <a:pt x="549121" y="1467502"/>
                    <a:pt x="554357" y="1452243"/>
                    <a:pt x="565150" y="1441450"/>
                  </a:cubicBezTo>
                  <a:cubicBezTo>
                    <a:pt x="594993" y="1411607"/>
                    <a:pt x="579219" y="1429872"/>
                    <a:pt x="609600" y="1384300"/>
                  </a:cubicBezTo>
                  <a:lnTo>
                    <a:pt x="635000" y="1346200"/>
                  </a:lnTo>
                  <a:cubicBezTo>
                    <a:pt x="639233" y="1339850"/>
                    <a:pt x="641350" y="1331383"/>
                    <a:pt x="647700" y="1327150"/>
                  </a:cubicBezTo>
                  <a:lnTo>
                    <a:pt x="666750" y="1314450"/>
                  </a:lnTo>
                  <a:cubicBezTo>
                    <a:pt x="675217" y="1301750"/>
                    <a:pt x="687323" y="1290830"/>
                    <a:pt x="692150" y="1276350"/>
                  </a:cubicBezTo>
                  <a:cubicBezTo>
                    <a:pt x="694267" y="1270000"/>
                    <a:pt x="695249" y="1263151"/>
                    <a:pt x="698500" y="1257300"/>
                  </a:cubicBezTo>
                  <a:lnTo>
                    <a:pt x="736600" y="1200150"/>
                  </a:lnTo>
                  <a:cubicBezTo>
                    <a:pt x="740833" y="1193800"/>
                    <a:pt x="746887" y="1188340"/>
                    <a:pt x="749300" y="1181100"/>
                  </a:cubicBezTo>
                  <a:lnTo>
                    <a:pt x="762000" y="1143000"/>
                  </a:lnTo>
                  <a:lnTo>
                    <a:pt x="781050" y="1085850"/>
                  </a:lnTo>
                  <a:lnTo>
                    <a:pt x="787400" y="1066800"/>
                  </a:lnTo>
                  <a:lnTo>
                    <a:pt x="793750" y="1047750"/>
                  </a:lnTo>
                  <a:cubicBezTo>
                    <a:pt x="791633" y="973667"/>
                    <a:pt x="792558" y="899434"/>
                    <a:pt x="787400" y="825500"/>
                  </a:cubicBezTo>
                  <a:cubicBezTo>
                    <a:pt x="786185" y="808088"/>
                    <a:pt x="780220" y="791259"/>
                    <a:pt x="774700" y="774700"/>
                  </a:cubicBezTo>
                  <a:cubicBezTo>
                    <a:pt x="772583" y="768350"/>
                    <a:pt x="771601" y="761501"/>
                    <a:pt x="768350" y="755650"/>
                  </a:cubicBezTo>
                  <a:cubicBezTo>
                    <a:pt x="760937" y="742307"/>
                    <a:pt x="751417" y="730250"/>
                    <a:pt x="742950" y="717550"/>
                  </a:cubicBezTo>
                  <a:lnTo>
                    <a:pt x="717550" y="679450"/>
                  </a:lnTo>
                  <a:cubicBezTo>
                    <a:pt x="713317" y="673100"/>
                    <a:pt x="710246" y="665796"/>
                    <a:pt x="704850" y="660400"/>
                  </a:cubicBezTo>
                  <a:lnTo>
                    <a:pt x="685800" y="641350"/>
                  </a:lnTo>
                  <a:cubicBezTo>
                    <a:pt x="669839" y="593467"/>
                    <a:pt x="693226" y="650632"/>
                    <a:pt x="660400" y="609600"/>
                  </a:cubicBezTo>
                  <a:cubicBezTo>
                    <a:pt x="656219" y="604373"/>
                    <a:pt x="657763" y="596119"/>
                    <a:pt x="654050" y="590550"/>
                  </a:cubicBezTo>
                  <a:cubicBezTo>
                    <a:pt x="649069" y="583078"/>
                    <a:pt x="640513" y="578589"/>
                    <a:pt x="635000" y="571500"/>
                  </a:cubicBezTo>
                  <a:cubicBezTo>
                    <a:pt x="625629" y="559452"/>
                    <a:pt x="618067" y="546100"/>
                    <a:pt x="609600" y="533400"/>
                  </a:cubicBezTo>
                  <a:cubicBezTo>
                    <a:pt x="553220" y="448830"/>
                    <a:pt x="634367" y="574170"/>
                    <a:pt x="590550" y="495300"/>
                  </a:cubicBezTo>
                  <a:cubicBezTo>
                    <a:pt x="583137" y="481957"/>
                    <a:pt x="569977" y="471680"/>
                    <a:pt x="565150" y="457200"/>
                  </a:cubicBezTo>
                  <a:cubicBezTo>
                    <a:pt x="563033" y="450850"/>
                    <a:pt x="562513" y="443719"/>
                    <a:pt x="558800" y="438150"/>
                  </a:cubicBezTo>
                  <a:cubicBezTo>
                    <a:pt x="553819" y="430678"/>
                    <a:pt x="545499" y="425999"/>
                    <a:pt x="539750" y="419100"/>
                  </a:cubicBezTo>
                  <a:cubicBezTo>
                    <a:pt x="493589" y="363706"/>
                    <a:pt x="587748" y="455808"/>
                    <a:pt x="488950" y="361950"/>
                  </a:cubicBezTo>
                  <a:cubicBezTo>
                    <a:pt x="401604" y="278971"/>
                    <a:pt x="432348" y="300932"/>
                    <a:pt x="381000" y="266700"/>
                  </a:cubicBezTo>
                  <a:cubicBezTo>
                    <a:pt x="376767" y="260350"/>
                    <a:pt x="373696" y="253046"/>
                    <a:pt x="368300" y="247650"/>
                  </a:cubicBezTo>
                  <a:cubicBezTo>
                    <a:pt x="362904" y="242254"/>
                    <a:pt x="355113" y="239836"/>
                    <a:pt x="349250" y="234950"/>
                  </a:cubicBezTo>
                  <a:cubicBezTo>
                    <a:pt x="342351" y="229201"/>
                    <a:pt x="337099" y="221649"/>
                    <a:pt x="330200" y="215900"/>
                  </a:cubicBezTo>
                  <a:cubicBezTo>
                    <a:pt x="324337" y="211014"/>
                    <a:pt x="317013" y="208086"/>
                    <a:pt x="311150" y="203200"/>
                  </a:cubicBezTo>
                  <a:cubicBezTo>
                    <a:pt x="304251" y="197451"/>
                    <a:pt x="298999" y="189899"/>
                    <a:pt x="292100" y="184150"/>
                  </a:cubicBezTo>
                  <a:cubicBezTo>
                    <a:pt x="286237" y="179264"/>
                    <a:pt x="278913" y="176336"/>
                    <a:pt x="273050" y="171450"/>
                  </a:cubicBezTo>
                  <a:cubicBezTo>
                    <a:pt x="266151" y="165701"/>
                    <a:pt x="261089" y="157913"/>
                    <a:pt x="254000" y="152400"/>
                  </a:cubicBezTo>
                  <a:cubicBezTo>
                    <a:pt x="241952" y="143029"/>
                    <a:pt x="230380" y="131827"/>
                    <a:pt x="215900" y="127000"/>
                  </a:cubicBezTo>
                  <a:cubicBezTo>
                    <a:pt x="209550" y="124883"/>
                    <a:pt x="202701" y="123901"/>
                    <a:pt x="196850" y="120650"/>
                  </a:cubicBezTo>
                  <a:cubicBezTo>
                    <a:pt x="183507" y="113237"/>
                    <a:pt x="173230" y="100077"/>
                    <a:pt x="158750" y="95250"/>
                  </a:cubicBezTo>
                  <a:cubicBezTo>
                    <a:pt x="152400" y="93133"/>
                    <a:pt x="145687" y="91893"/>
                    <a:pt x="139700" y="88900"/>
                  </a:cubicBezTo>
                  <a:cubicBezTo>
                    <a:pt x="132874" y="85487"/>
                    <a:pt x="127476" y="79613"/>
                    <a:pt x="120650" y="76200"/>
                  </a:cubicBezTo>
                  <a:cubicBezTo>
                    <a:pt x="114663" y="73207"/>
                    <a:pt x="107587" y="72843"/>
                    <a:pt x="101600" y="69850"/>
                  </a:cubicBezTo>
                  <a:cubicBezTo>
                    <a:pt x="52361" y="45231"/>
                    <a:pt x="111383" y="66761"/>
                    <a:pt x="63500" y="50800"/>
                  </a:cubicBezTo>
                  <a:cubicBezTo>
                    <a:pt x="57150" y="44450"/>
                    <a:pt x="51539" y="37263"/>
                    <a:pt x="44450" y="31750"/>
                  </a:cubicBezTo>
                  <a:cubicBezTo>
                    <a:pt x="-16436" y="-15606"/>
                    <a:pt x="21123" y="21123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3F7F31-E89C-192E-C0C3-DC413AC1C775}"/>
                </a:ext>
              </a:extLst>
            </p:cNvPr>
            <p:cNvSpPr/>
            <p:nvPr/>
          </p:nvSpPr>
          <p:spPr bwMode="auto">
            <a:xfrm>
              <a:off x="6600215" y="2427611"/>
              <a:ext cx="1438275" cy="1176135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CB63095-1007-EE03-7C46-1E9C9CE39B0E}"/>
                </a:ext>
              </a:extLst>
            </p:cNvPr>
            <p:cNvSpPr/>
            <p:nvPr/>
          </p:nvSpPr>
          <p:spPr bwMode="auto">
            <a:xfrm>
              <a:off x="6457594" y="2334875"/>
              <a:ext cx="1633637" cy="1351441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330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3FBABA-3D6F-ADC8-5229-A158B87FB20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74983" y="2706510"/>
              <a:ext cx="1950728" cy="215510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EA39CE-9C41-FCCF-8924-8470319B09B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536970" y="3123395"/>
              <a:ext cx="1050983" cy="20795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AEF7CEE-EAAB-A5B7-FACE-7FC7CA7A6D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06306" y="3454062"/>
              <a:ext cx="131003" cy="128708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311ED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667FEA1-A94E-8A49-9178-C44F9869C514}"/>
                </a:ext>
              </a:extLst>
            </p:cNvPr>
            <p:cNvCxnSpPr>
              <a:cxnSpLocks/>
              <a:endCxn id="36" idx="12"/>
            </p:cNvCxnSpPr>
            <p:nvPr/>
          </p:nvCxnSpPr>
          <p:spPr bwMode="auto">
            <a:xfrm flipV="1">
              <a:off x="5110381" y="3454062"/>
              <a:ext cx="1256471" cy="137550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311ED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918D09A-02DC-6713-D128-28B2FCEFC336}"/>
                </a:ext>
              </a:extLst>
            </p:cNvPr>
            <p:cNvCxnSpPr>
              <a:cxnSpLocks/>
              <a:stCxn id="17" idx="1"/>
              <a:endCxn id="39" idx="3"/>
            </p:cNvCxnSpPr>
            <p:nvPr/>
          </p:nvCxnSpPr>
          <p:spPr bwMode="auto">
            <a:xfrm flipV="1">
              <a:off x="5732037" y="3488402"/>
              <a:ext cx="964798" cy="136568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311ED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D5981B8-F468-C9B2-07A9-5F402B1B414A}"/>
                </a:ext>
              </a:extLst>
            </p:cNvPr>
            <p:cNvCxnSpPr>
              <a:cxnSpLocks/>
              <a:stCxn id="21" idx="3"/>
            </p:cNvCxnSpPr>
            <p:nvPr/>
          </p:nvCxnSpPr>
          <p:spPr bwMode="auto">
            <a:xfrm flipV="1">
              <a:off x="6481030" y="3493670"/>
              <a:ext cx="474984" cy="175160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1311ED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96E11B-6B37-F027-6F9E-36E218123E69}"/>
                </a:ext>
              </a:extLst>
            </p:cNvPr>
            <p:cNvSpPr txBox="1"/>
            <p:nvPr/>
          </p:nvSpPr>
          <p:spPr>
            <a:xfrm>
              <a:off x="7252531" y="1466488"/>
              <a:ext cx="17235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/>
                <a:t>Red curves are flux </a:t>
              </a:r>
            </a:p>
            <a:p>
              <a:pPr algn="r"/>
              <a:r>
                <a:rPr lang="en-US" sz="1350" dirty="0"/>
                <a:t>     curves used to</a:t>
              </a:r>
              <a:br>
                <a:rPr lang="en-US" sz="1350" dirty="0"/>
              </a:br>
              <a:r>
                <a:rPr lang="en-US" sz="1350" dirty="0"/>
                <a:t>define region</a:t>
              </a:r>
            </a:p>
            <a:p>
              <a:pPr algn="r"/>
              <a:r>
                <a:rPr lang="en-US" sz="1350" dirty="0"/>
                <a:t>boundaries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657C3BA-5ACB-BF30-55E5-7ADA9B544E47}"/>
                </a:ext>
              </a:extLst>
            </p:cNvPr>
            <p:cNvSpPr txBox="1"/>
            <p:nvPr/>
          </p:nvSpPr>
          <p:spPr>
            <a:xfrm>
              <a:off x="6535031" y="3864040"/>
              <a:ext cx="873199" cy="47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sz="1500" dirty="0" err="1">
                  <a:solidFill>
                    <a:schemeClr val="bg1"/>
                  </a:solidFill>
                  <a:latin typeface="Symbol" pitchFamily="2" charset="2"/>
                </a:rPr>
                <a:t>G</a:t>
              </a:r>
              <a:r>
                <a:rPr lang="en-US" sz="1500" baseline="-25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given by edge</a:t>
              </a:r>
              <a:r>
                <a:rPr lang="en-US" sz="525" baseline="-25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∫</a:t>
              </a:r>
              <a:endParaRPr lang="en-US" sz="3000" dirty="0">
                <a:solidFill>
                  <a:schemeClr val="bg1"/>
                </a:solidFill>
                <a:latin typeface="Symbol" pitchFamily="2" charset="2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5DBA62-718B-131D-E88B-7FE04FEDEE97}"/>
                </a:ext>
              </a:extLst>
            </p:cNvPr>
            <p:cNvSpPr/>
            <p:nvPr/>
          </p:nvSpPr>
          <p:spPr>
            <a:xfrm flipV="1">
              <a:off x="5906533" y="1495323"/>
              <a:ext cx="134734" cy="65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B5196C-C35E-09B5-9BB9-DA1597A4F5B9}"/>
                </a:ext>
              </a:extLst>
            </p:cNvPr>
            <p:cNvSpPr/>
            <p:nvPr/>
          </p:nvSpPr>
          <p:spPr>
            <a:xfrm>
              <a:off x="8662945" y="5748424"/>
              <a:ext cx="198398" cy="1350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AD304CF-8757-4544-8FDE-2AF0D783A3AB}"/>
              </a:ext>
            </a:extLst>
          </p:cNvPr>
          <p:cNvSpPr/>
          <p:nvPr/>
        </p:nvSpPr>
        <p:spPr bwMode="auto">
          <a:xfrm>
            <a:off x="8000353" y="6352867"/>
            <a:ext cx="1021939" cy="470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48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62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779" y="1049277"/>
            <a:ext cx="9005221" cy="3924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 of </a:t>
            </a:r>
            <a:r>
              <a:rPr lang="en-US" dirty="0" err="1"/>
              <a:t>FASTMath</a:t>
            </a:r>
            <a:r>
              <a:rPr lang="en-US" dirty="0"/>
              <a:t> unstructured mesh developments include:</a:t>
            </a:r>
          </a:p>
          <a:p>
            <a:r>
              <a:rPr lang="en-US" dirty="0"/>
              <a:t>Provide unstructured mesh components that are easily used by application code developers to extend their simulation capabilities.</a:t>
            </a:r>
          </a:p>
          <a:p>
            <a:r>
              <a:rPr lang="en-US" dirty="0"/>
              <a:t>Ensure those components execute on exascale computing systems and support performant exascale application codes.</a:t>
            </a:r>
          </a:p>
          <a:p>
            <a:r>
              <a:rPr lang="en-US" dirty="0"/>
              <a:t>Develop components to operate through multi-level APIs that increase interoperability and ease of integration.</a:t>
            </a:r>
          </a:p>
          <a:p>
            <a:r>
              <a:rPr lang="en-US" dirty="0"/>
              <a:t>Address technical gaps by developing tools that address needs and/or eliminate/minimize disadvantages of unstructured meshes.</a:t>
            </a:r>
          </a:p>
          <a:p>
            <a:r>
              <a:rPr lang="en-US" dirty="0"/>
              <a:t>Work with DOE application developers on integration of these components into their codes.</a:t>
            </a:r>
          </a:p>
          <a:p>
            <a:pPr marL="1830388" indent="-331788"/>
            <a:r>
              <a:rPr lang="en-US" dirty="0"/>
              <a:t>Develop unstructured mesh version of applications.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Unstructured Mesh Methods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37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952318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CC3C9C-4CB6-533F-18AF-EF90DB42D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9" y="904755"/>
            <a:ext cx="8964111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Challenge:</a:t>
            </a:r>
          </a:p>
          <a:p>
            <a:pPr>
              <a:buSzPct val="121000"/>
            </a:pPr>
            <a:r>
              <a:rPr lang="en-US" sz="2000" dirty="0"/>
              <a:t>The coupled applications need to control their domain partitioning </a:t>
            </a:r>
            <a:br>
              <a:rPr lang="en-US" sz="2000" dirty="0"/>
            </a:br>
            <a:r>
              <a:rPr lang="en-US" sz="2000" dirty="0"/>
              <a:t>to meet their specific needs.</a:t>
            </a:r>
          </a:p>
          <a:p>
            <a:pPr marL="0" indent="0">
              <a:buSzPct val="121000"/>
              <a:buNone/>
            </a:pPr>
            <a:r>
              <a:rPr lang="en-US" dirty="0"/>
              <a:t>Approach:</a:t>
            </a:r>
          </a:p>
          <a:p>
            <a:pPr>
              <a:buSzPct val="121000"/>
            </a:pPr>
            <a:r>
              <a:rPr lang="en-US" sz="2000" dirty="0"/>
              <a:t>Coupling applications A and B, each of which has it own partitions.</a:t>
            </a:r>
          </a:p>
          <a:p>
            <a:pPr>
              <a:buSzPct val="121000"/>
            </a:pPr>
            <a:r>
              <a:rPr lang="en-US" sz="2000" dirty="0"/>
              <a:t>Rendezvous algorithm uses a third partition to  coordinate data transfers between the applications.</a:t>
            </a:r>
          </a:p>
          <a:p>
            <a:pPr>
              <a:buSzPct val="121000"/>
            </a:pPr>
            <a:r>
              <a:rPr lang="en-US" sz="2000" dirty="0"/>
              <a:t>“Rendezvous” algorithm “enables scalable  algorithms which are most useful when processors neither know which other processors to send data to, nor which other processors will be sending data  to them”.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4EB7C-48C8-E8E4-7A1F-078C6F272D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890" y="183795"/>
            <a:ext cx="8784220" cy="57820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+mj-lt"/>
                <a:ea typeface="ＭＳ Ｐゴシック" pitchFamily="26" charset="-128"/>
                <a:cs typeface="ＭＳ Ｐゴシック" pitchFamily="2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  <a:ea typeface="ＭＳ Ｐゴシック" pitchFamily="26" charset="-128"/>
                <a:cs typeface="ＭＳ Ｐゴシック" pitchFamily="2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  <a:ea typeface="ＭＳ Ｐゴシック" pitchFamily="26" charset="-128"/>
                <a:cs typeface="ＭＳ Ｐゴシック" pitchFamily="2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  <a:ea typeface="ＭＳ Ｐゴシック" pitchFamily="26" charset="-128"/>
                <a:cs typeface="ＭＳ Ｐゴシック" pitchFamily="2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  <a:ea typeface="ＭＳ Ｐゴシック" pitchFamily="26" charset="-128"/>
                <a:cs typeface="ＭＳ Ｐゴシック" pitchFamily="2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10349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“Rendezvous” Algorithm to Control Coupler Domain Partition</a:t>
            </a:r>
            <a:endParaRPr lang="en-US" kern="0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3740062B-D6BE-BA05-387A-F25F752A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16" y="4458111"/>
            <a:ext cx="5949387" cy="23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577BA-62CD-366A-00AA-E43168BE8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3437CE-D6C5-F0A5-70AB-6A8F817F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Field Transfer with RBF on LCPP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03247-8D43-30E4-8FB6-791F45194557}"/>
              </a:ext>
            </a:extLst>
          </p:cNvPr>
          <p:cNvGrpSpPr/>
          <p:nvPr/>
        </p:nvGrpSpPr>
        <p:grpSpPr>
          <a:xfrm>
            <a:off x="2240174" y="1432053"/>
            <a:ext cx="2286737" cy="3360629"/>
            <a:chOff x="123242" y="1583093"/>
            <a:chExt cx="3048982" cy="44808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D7FEE4-A290-2DD8-FD5F-4D9698DB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242" y="1583093"/>
              <a:ext cx="3048982" cy="35114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44C9654-5B4F-B6E1-5B91-26A746622442}"/>
                    </a:ext>
                  </a:extLst>
                </p:cNvPr>
                <p:cNvSpPr txBox="1"/>
                <p:nvPr/>
              </p:nvSpPr>
              <p:spPr>
                <a:xfrm>
                  <a:off x="307202" y="5202156"/>
                  <a:ext cx="2681062" cy="861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𝑖𝑑𝑒𝑛𝑠𝑖𝑡𝑦</m:t>
                      </m:r>
                    </m:oMath>
                  </a14:m>
                  <a:r>
                    <a:rPr lang="en-US" sz="1200" dirty="0"/>
                    <a:t> loaded as the </a:t>
                  </a:r>
                  <a:r>
                    <a:rPr lang="en-US" sz="1200" b="1" dirty="0"/>
                    <a:t>exact/initial field</a:t>
                  </a:r>
                  <a:r>
                    <a:rPr lang="en-US" sz="1200" dirty="0"/>
                    <a:t> in the coupler app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44C9654-5B4F-B6E1-5B91-26A7466224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02" y="5202156"/>
                  <a:ext cx="2681062" cy="861775"/>
                </a:xfrm>
                <a:prstGeom prst="rect">
                  <a:avLst/>
                </a:prstGeom>
                <a:blipFill>
                  <a:blip r:embed="rId3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DDDD79-C95B-61FB-1605-3F69DD461787}"/>
              </a:ext>
            </a:extLst>
          </p:cNvPr>
          <p:cNvGrpSpPr/>
          <p:nvPr/>
        </p:nvGrpSpPr>
        <p:grpSpPr>
          <a:xfrm>
            <a:off x="4546902" y="1379297"/>
            <a:ext cx="2286736" cy="3545295"/>
            <a:chOff x="3273038" y="1583093"/>
            <a:chExt cx="3048981" cy="4727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2BEEAAE-EEA1-52B9-25AC-1266D0B7A7E0}"/>
                    </a:ext>
                  </a:extLst>
                </p:cNvPr>
                <p:cNvSpPr txBox="1"/>
                <p:nvPr/>
              </p:nvSpPr>
              <p:spPr>
                <a:xfrm>
                  <a:off x="3330657" y="5202156"/>
                  <a:ext cx="2933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𝑖𝑑𝑒𝑛𝑠𝑖𝑡𝑦</m:t>
                      </m:r>
                    </m:oMath>
                  </a14:m>
                  <a:r>
                    <a:rPr lang="en-US" sz="1200" dirty="0"/>
                    <a:t>  after 10 </a:t>
                  </a:r>
                  <a:r>
                    <a:rPr lang="en-US" sz="1200" b="1" dirty="0"/>
                    <a:t>MLS-RBF</a:t>
                  </a:r>
                  <a:r>
                    <a:rPr lang="en-US" sz="1200" dirty="0"/>
                    <a:t> interpolation operation: cell to node and node to cell in each iteration. </a:t>
                  </a:r>
                  <a14:m>
                    <m:oMath xmlns:m="http://schemas.openxmlformats.org/officeDocument/2006/math"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𝟎𝟎𝟕</m:t>
                      </m:r>
                    </m:oMath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2BEEAAE-EEA1-52B9-25AC-1266D0B7A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0657" y="5202156"/>
                  <a:ext cx="2933741" cy="1107996"/>
                </a:xfrm>
                <a:prstGeom prst="rect">
                  <a:avLst/>
                </a:prstGeom>
                <a:blipFill>
                  <a:blip r:embed="rId4"/>
                  <a:stretch>
                    <a:fillRect r="-1149"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91A9DB-651D-AD3C-2846-400D675A8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3038" y="1583093"/>
              <a:ext cx="3048981" cy="351146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25CA5A-3797-3705-7575-2287A63A8B11}"/>
              </a:ext>
            </a:extLst>
          </p:cNvPr>
          <p:cNvGrpSpPr/>
          <p:nvPr/>
        </p:nvGrpSpPr>
        <p:grpSpPr>
          <a:xfrm>
            <a:off x="6853627" y="1404001"/>
            <a:ext cx="2286736" cy="3729022"/>
            <a:chOff x="7495287" y="1583093"/>
            <a:chExt cx="3048981" cy="49720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58107A-32B4-F58C-F317-CC6A0812E5CF}"/>
                    </a:ext>
                  </a:extLst>
                </p:cNvPr>
                <p:cNvSpPr txBox="1"/>
                <p:nvPr/>
              </p:nvSpPr>
              <p:spPr>
                <a:xfrm>
                  <a:off x="7552907" y="5200904"/>
                  <a:ext cx="2933740" cy="1354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𝑖𝑑𝑒𝑛𝑠𝑖𝑡𝑦</m:t>
                      </m:r>
                    </m:oMath>
                  </a14:m>
                  <a:r>
                    <a:rPr lang="en-US" sz="1200" dirty="0"/>
                    <a:t>  error field after 10 </a:t>
                  </a:r>
                  <a:r>
                    <a:rPr lang="en-US" sz="1200" b="1" dirty="0"/>
                    <a:t>MLS-RBF</a:t>
                  </a:r>
                  <a:r>
                    <a:rPr lang="en-US" sz="1200" dirty="0"/>
                    <a:t> interpolation operation: cell to node and node to cell in each iteration. </a:t>
                  </a:r>
                  <a14:m>
                    <m:oMath xmlns:m="http://schemas.openxmlformats.org/officeDocument/2006/math"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𝟎𝟎𝟕</m:t>
                      </m:r>
                    </m:oMath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58107A-32B4-F58C-F317-CC6A0812E5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2907" y="5200904"/>
                  <a:ext cx="2933740" cy="13542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70FC98-2292-79D1-3AF5-377999818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5287" y="1583093"/>
              <a:ext cx="3048981" cy="351146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C26644-598C-BEE6-7BB7-16FD5B3F7684}"/>
                  </a:ext>
                </a:extLst>
              </p:cNvPr>
              <p:cNvSpPr txBox="1"/>
              <p:nvPr/>
            </p:nvSpPr>
            <p:spPr>
              <a:xfrm>
                <a:off x="6426873" y="5328662"/>
                <a:ext cx="314024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350"/>
                        <m:t>error</m:t>
                      </m:r>
                      <m:r>
                        <m:rPr>
                          <m:nor/>
                        </m:rPr>
                        <a:rPr lang="en-US" sz="1350"/>
                        <m:t> 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C26644-598C-BEE6-7BB7-16FD5B3F7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873" y="5328662"/>
                <a:ext cx="3140242" cy="300082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8DAD35-64BB-02F3-8834-BD4D5068B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53" y="1564494"/>
            <a:ext cx="2286737" cy="26336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BCF3FD-6A79-E087-5F15-6BAE8DD3573A}"/>
              </a:ext>
            </a:extLst>
          </p:cNvPr>
          <p:cNvSpPr txBox="1"/>
          <p:nvPr/>
        </p:nvSpPr>
        <p:spPr>
          <a:xfrm>
            <a:off x="71416" y="4146351"/>
            <a:ext cx="201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XGC mesh with 611,359 elements and 306, 002 nodes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C8BD3D-B022-CDF3-488F-49C7F9F1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98162-DFB8-4B72-B28A-D9F35249B0A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4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2F63CC-EA00-1A41-7F42-D4686025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14" y="1025730"/>
            <a:ext cx="3860827" cy="3721020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68300" y="1"/>
            <a:ext cx="80772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75"/>
                </a:solidFill>
                <a:sym typeface="Arial Narrow"/>
              </a:rPr>
              <a:t>In Situ Machine Learning During Simulations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187779" y="1107870"/>
            <a:ext cx="5585461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Simulation data too large to save </a:t>
            </a:r>
            <a:b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=&gt; need  Online Machine Learning.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Dynamic PDE data stream provides more and better training data. 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Training using </a:t>
            </a:r>
            <a:r>
              <a:rPr lang="en-US" sz="2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Smartsim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</a:t>
            </a:r>
            <a:r>
              <a:rPr lang="en-US" sz="2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SmartRedis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Clustered and co-located deployment of components utilizing CPU and/or GPU.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Scalable: negligible overhead on simulation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Data parallel training with </a:t>
            </a:r>
            <a:r>
              <a:rPr lang="en-US" sz="2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Horovod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and </a:t>
            </a:r>
            <a:r>
              <a:rPr lang="en-US" sz="2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PyTorch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DDP.</a:t>
            </a:r>
          </a:p>
          <a:p>
            <a:pPr marL="346075" indent="-346075">
              <a:spcBef>
                <a:spcPts val="400"/>
              </a:spcBef>
              <a:spcAft>
                <a:spcPts val="300"/>
              </a:spcAft>
              <a:buClr>
                <a:srgbClr val="124A9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 dependency on analysis code/ARCH </a:t>
            </a:r>
            <a:b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(tested with PHASTA (legacy) and </a:t>
            </a:r>
            <a:b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0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libCEED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(ECP) on Aurora and Polaris)</a:t>
            </a:r>
            <a:r>
              <a:rPr lang="en-US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8433B-62CF-9EB3-8C76-DB3A4978A630}"/>
              </a:ext>
            </a:extLst>
          </p:cNvPr>
          <p:cNvSpPr/>
          <p:nvPr/>
        </p:nvSpPr>
        <p:spPr>
          <a:xfrm>
            <a:off x="6017079" y="4822831"/>
            <a:ext cx="293914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Online training with user </a:t>
            </a:r>
            <a:br>
              <a:rPr lang="en-US" b="1" dirty="0"/>
            </a:br>
            <a:r>
              <a:rPr lang="en-US" b="1" dirty="0"/>
              <a:t>interactive script </a:t>
            </a:r>
            <a:br>
              <a:rPr lang="en-US" b="1" dirty="0"/>
            </a:b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R.Balin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et al., In Situ Framework for Coupling Machine Learning  with Application to CFD, https://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doi.org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/10.48550/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arXiv.2306.12900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79FC37-591C-CAC5-D3A7-524AE106ED09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66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1783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68300" y="1"/>
            <a:ext cx="80772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75"/>
                </a:solidFill>
                <a:sym typeface="Arial Narrow"/>
              </a:rPr>
              <a:t>Mesh Related AI/ML Developments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6009CE-2EB9-77FD-9177-D2A01645F004}"/>
              </a:ext>
            </a:extLst>
          </p:cNvPr>
          <p:cNvGrpSpPr/>
          <p:nvPr/>
        </p:nvGrpSpPr>
        <p:grpSpPr>
          <a:xfrm>
            <a:off x="6369860" y="1021479"/>
            <a:ext cx="2558128" cy="2321792"/>
            <a:chOff x="33794154" y="15967055"/>
            <a:chExt cx="1880653" cy="23217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FAB2E1-5D80-4E97-2CC5-38EEC32EE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30" t="6144" r="32992"/>
            <a:stretch/>
          </p:blipFill>
          <p:spPr>
            <a:xfrm>
              <a:off x="33887728" y="17410927"/>
              <a:ext cx="1693505" cy="8779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993B76-5C7D-2C03-E7E4-81B188DBD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44" r="66512"/>
            <a:stretch/>
          </p:blipFill>
          <p:spPr>
            <a:xfrm>
              <a:off x="33887450" y="15967055"/>
              <a:ext cx="1694060" cy="9551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EAA353-61EC-2712-DFC4-B3241354C13B}"/>
                </a:ext>
              </a:extLst>
            </p:cNvPr>
            <p:cNvSpPr txBox="1"/>
            <p:nvPr/>
          </p:nvSpPr>
          <p:spPr>
            <a:xfrm>
              <a:off x="33794154" y="16922463"/>
              <a:ext cx="18806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Improve sensor data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D9C5FA-3730-18DD-73B3-0C726D0465E6}"/>
                </a:ext>
              </a:extLst>
            </p:cNvPr>
            <p:cNvSpPr/>
            <p:nvPr/>
          </p:nvSpPr>
          <p:spPr>
            <a:xfrm>
              <a:off x="34572392" y="16221593"/>
              <a:ext cx="475317" cy="515631"/>
            </a:xfrm>
            <a:prstGeom prst="ellipse">
              <a:avLst/>
            </a:prstGeom>
            <a:solidFill>
              <a:schemeClr val="bg1">
                <a:lumMod val="75000"/>
                <a:alpha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410015-4CBE-5AC6-518D-4745F2070EEE}"/>
              </a:ext>
            </a:extLst>
          </p:cNvPr>
          <p:cNvGrpSpPr/>
          <p:nvPr/>
        </p:nvGrpSpPr>
        <p:grpSpPr>
          <a:xfrm>
            <a:off x="6496764" y="3429000"/>
            <a:ext cx="1977923" cy="1497925"/>
            <a:chOff x="5729613" y="720675"/>
            <a:chExt cx="3270615" cy="2476909"/>
          </a:xfrm>
        </p:grpSpPr>
        <p:pic>
          <p:nvPicPr>
            <p:cNvPr id="10" name="Picture 9" descr="A graph of a strain&#10;&#10;Description automatically generated">
              <a:extLst>
                <a:ext uri="{FF2B5EF4-FFF2-40B4-BE49-F238E27FC236}">
                  <a16:creationId xmlns:a16="http://schemas.microsoft.com/office/drawing/2014/main" id="{E3C4915A-8193-9286-FB76-06F2AD37E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9613" y="720675"/>
              <a:ext cx="3270615" cy="2476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09154C-3841-4D5A-D0DF-68505DD7260E}"/>
                </a:ext>
              </a:extLst>
            </p:cNvPr>
            <p:cNvSpPr txBox="1"/>
            <p:nvPr/>
          </p:nvSpPr>
          <p:spPr>
            <a:xfrm>
              <a:off x="8082117" y="2416137"/>
              <a:ext cx="821609" cy="203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multiscale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D0A750-8155-D49A-977F-5E0200B9EDF3}"/>
                </a:ext>
              </a:extLst>
            </p:cNvPr>
            <p:cNvSpPr txBox="1"/>
            <p:nvPr/>
          </p:nvSpPr>
          <p:spPr>
            <a:xfrm>
              <a:off x="8104233" y="2592690"/>
              <a:ext cx="718389" cy="203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ML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C3E5DF-4645-A24D-D461-325DC2ADACDC}"/>
              </a:ext>
            </a:extLst>
          </p:cNvPr>
          <p:cNvSpPr txBox="1"/>
          <p:nvPr/>
        </p:nvSpPr>
        <p:spPr>
          <a:xfrm>
            <a:off x="6032204" y="4781003"/>
            <a:ext cx="31117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ML to Multiscale </a:t>
            </a:r>
          </a:p>
        </p:txBody>
      </p:sp>
      <p:pic>
        <p:nvPicPr>
          <p:cNvPr id="14" name="Picture 13" descr="A colorful chair in a circle&#10;&#10;Description automatically generated with medium confidence">
            <a:extLst>
              <a:ext uri="{FF2B5EF4-FFF2-40B4-BE49-F238E27FC236}">
                <a16:creationId xmlns:a16="http://schemas.microsoft.com/office/drawing/2014/main" id="{A53F11CD-0268-C5FC-1229-3E4A26AC1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5" t="14471" r="33533" b="9388"/>
          <a:stretch/>
        </p:blipFill>
        <p:spPr>
          <a:xfrm>
            <a:off x="5946381" y="5167782"/>
            <a:ext cx="1528287" cy="1640113"/>
          </a:xfrm>
          <a:prstGeom prst="rect">
            <a:avLst/>
          </a:prstGeom>
        </p:spPr>
      </p:pic>
      <p:pic>
        <p:nvPicPr>
          <p:cNvPr id="15" name="Picture 14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E4EF3650-F0A1-5236-7761-35E9133059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7" t="15130" r="33505" b="9942"/>
          <a:stretch/>
        </p:blipFill>
        <p:spPr>
          <a:xfrm>
            <a:off x="7551567" y="5167782"/>
            <a:ext cx="1592433" cy="1640323"/>
          </a:xfrm>
          <a:prstGeom prst="rect">
            <a:avLst/>
          </a:prstGeom>
        </p:spPr>
      </p:pic>
      <p:sp>
        <p:nvSpPr>
          <p:cNvPr id="95" name="Shape 95"/>
          <p:cNvSpPr txBox="1"/>
          <p:nvPr/>
        </p:nvSpPr>
        <p:spPr>
          <a:xfrm>
            <a:off x="142695" y="1148426"/>
            <a:ext cx="6227163" cy="558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 feature detection/processing: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Physics-based and AI/ML sensors: neural network processes fragmented/noisy data.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Application: anisotropic diffusion transport in fusion devices, ground line dynamics in ice sheets.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endParaRPr lang="en-US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informed material models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learned constitutive models can reduce runtime cost of upscaling FEM simulations by orders of magnitude while retaining 80% of accuracy.</a:t>
            </a:r>
          </a:p>
          <a:p>
            <a:pPr marL="292100" marR="0" lvl="0" indent="-2921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endParaRPr lang="en-US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ML Agents for automated hex meshing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300"/>
              </a:spcAft>
              <a:buClr>
                <a:srgbClr val="124A91"/>
              </a:buClr>
              <a:buSzPct val="119000"/>
              <a:buFont typeface="Wingdings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Reinforced learning agent decomposes </a:t>
            </a:r>
            <a:b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 modes into regions suitable for </a:t>
            </a:r>
            <a:b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hexahedral mesh generation.</a:t>
            </a:r>
          </a:p>
          <a:p>
            <a:pPr marL="292100" marR="0" lvl="0" indent="-292100" algn="l" rtl="0">
              <a:spcBef>
                <a:spcPts val="0"/>
              </a:spcBef>
              <a:spcAft>
                <a:spcPts val="0"/>
              </a:spcAft>
              <a:buClr>
                <a:srgbClr val="124A91"/>
              </a:buClr>
              <a:buSzPts val="2400"/>
              <a:buFont typeface="Noto Sans Symbols"/>
              <a:buChar char="▪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C0D645C-091B-6AB6-A9DB-280D2669E572}"/>
              </a:ext>
            </a:extLst>
          </p:cNvPr>
          <p:cNvSpPr txBox="1">
            <a:spLocks/>
          </p:cNvSpPr>
          <p:nvPr/>
        </p:nvSpPr>
        <p:spPr>
          <a:xfrm>
            <a:off x="4862404" y="6540498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67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798695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365B-99C3-3745-A795-DDC6FDC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2995"/>
            <a:ext cx="8502502" cy="578205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Run the latest Simmetrix and PUMI software on RPI systems</a:t>
            </a:r>
            <a:endParaRPr lang="en-US" dirty="0"/>
          </a:p>
        </p:txBody>
      </p:sp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7A48E7-8C56-4A69-915D-33FCACCCE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06" r="59" b="13699"/>
          <a:stretch/>
        </p:blipFill>
        <p:spPr>
          <a:xfrm>
            <a:off x="902959" y="3491771"/>
            <a:ext cx="7340649" cy="2920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2F2FB-F814-3C43-8D43-EF6DB6E2F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43676"/>
            <a:ext cx="28448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56443-963D-4FF5-907B-99E2E06B8BD5}"/>
              </a:ext>
            </a:extLst>
          </p:cNvPr>
          <p:cNvSpPr txBox="1"/>
          <p:nvPr/>
        </p:nvSpPr>
        <p:spPr>
          <a:xfrm>
            <a:off x="325507" y="1063487"/>
            <a:ext cx="849298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Helvetica"/>
                <a:ea typeface="ＭＳ Ｐゴシック"/>
                <a:cs typeface="Helvetica"/>
              </a:rPr>
              <a:t>We will help you run the latest Simmetrix and PUMI model preparation, mesh generation, and adaptation tools on </a:t>
            </a:r>
            <a:r>
              <a:rPr lang="en-US" sz="2400" b="1" dirty="0">
                <a:latin typeface="Helvetica"/>
                <a:ea typeface="ＭＳ Ｐゴシック"/>
                <a:cs typeface="Helvetica"/>
              </a:rPr>
              <a:t>your problem</a:t>
            </a:r>
            <a:r>
              <a:rPr lang="en-US" sz="2400" dirty="0">
                <a:latin typeface="Helvetica"/>
                <a:ea typeface="ＭＳ Ｐゴシック"/>
                <a:cs typeface="Helvetica"/>
              </a:rPr>
              <a:t> using HPC systems at RPI.</a:t>
            </a:r>
            <a:endParaRPr lang="en-US" sz="2400" dirty="0">
              <a:ea typeface="ＭＳ Ｐゴシック"/>
              <a:cs typeface="Helvetica"/>
            </a:endParaRPr>
          </a:p>
          <a:p>
            <a:pPr algn="ctr"/>
            <a:br>
              <a:rPr lang="en-US" sz="2400" dirty="0">
                <a:latin typeface="Helvetica"/>
                <a:ea typeface="ＭＳ Ｐゴシック"/>
                <a:cs typeface="Helvetica"/>
              </a:rPr>
            </a:br>
            <a:r>
              <a:rPr lang="en-US" sz="2400">
                <a:latin typeface="Helvetica"/>
                <a:ea typeface="ＭＳ Ｐゴシック"/>
                <a:cs typeface="Helvetica"/>
              </a:rPr>
              <a:t>Contact Cameron Smith in Slack, during Speed-Dating, or via </a:t>
            </a:r>
            <a:r>
              <a:rPr lang="en-US" sz="2400" dirty="0">
                <a:latin typeface="Helvetica"/>
                <a:ea typeface="ＭＳ Ｐゴシック"/>
                <a:cs typeface="Helvetica"/>
              </a:rPr>
              <a:t>email at </a:t>
            </a:r>
            <a:r>
              <a:rPr lang="en-US" sz="2400" dirty="0">
                <a:latin typeface="Helvetica"/>
                <a:ea typeface="ＭＳ Ｐゴシック"/>
                <a:cs typeface="Helvetica"/>
                <a:hlinkClick r:id="rId3"/>
              </a:rPr>
              <a:t>smithc11@rpi.edu</a:t>
            </a:r>
            <a:r>
              <a:rPr lang="en-US" sz="2400" dirty="0">
                <a:latin typeface="Helvetica"/>
                <a:ea typeface="ＭＳ Ｐゴシック"/>
                <a:cs typeface="Helvetica"/>
              </a:rPr>
              <a:t> for more information.</a:t>
            </a:r>
            <a:endParaRPr lang="en-US" sz="2400" dirty="0">
              <a:ea typeface="ＭＳ Ｐゴシック"/>
              <a:cs typeface="Helvetica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71AD947-F253-3DD0-CD33-14A684D4ECED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68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5313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805" y="1063457"/>
            <a:ext cx="8572500" cy="5661547"/>
          </a:xfrm>
        </p:spPr>
        <p:txBody>
          <a:bodyPr/>
          <a:lstStyle/>
          <a:p>
            <a:r>
              <a:rPr lang="en-US" dirty="0"/>
              <a:t>Unstructured Mesh Analysis Codes – Support application’s PDE solution needs – MFEM library is a key example.</a:t>
            </a:r>
          </a:p>
          <a:p>
            <a:r>
              <a:rPr lang="en-US" dirty="0"/>
              <a:t>Performant Mesh Adaptation – Parallel mesh adaptation to integrate into analysis codes to ensure solution accuracy. </a:t>
            </a:r>
          </a:p>
          <a:p>
            <a:r>
              <a:rPr lang="en-US" dirty="0"/>
              <a:t>Dynamic Load Balancing and Task Management – Technologies to ensure load balance and effectively execute by optimal task placement. </a:t>
            </a:r>
          </a:p>
          <a:p>
            <a:r>
              <a:rPr lang="en-US" dirty="0"/>
              <a:t>Unstructured Mesh for Particle Codes – Tools to support particle operations on unstructured meshes.</a:t>
            </a:r>
          </a:p>
          <a:p>
            <a:r>
              <a:rPr lang="en-US" dirty="0"/>
              <a:t>Code Coupling Tools – Parallel geo./mesh/field coupling </a:t>
            </a:r>
          </a:p>
          <a:p>
            <a:r>
              <a:rPr lang="en-US" dirty="0"/>
              <a:t>In Situ Vis and Data Analytics – Tools to gain insight as  </a:t>
            </a:r>
            <a:br>
              <a:rPr lang="en-US" dirty="0"/>
            </a:br>
            <a:r>
              <a:rPr lang="en-US" dirty="0"/>
              <a:t>simulations execute.</a:t>
            </a:r>
          </a:p>
          <a:p>
            <a:r>
              <a:rPr lang="en-US" dirty="0"/>
              <a:t>Unstructured Mesh ML and UQ – ML for data reduction,</a:t>
            </a:r>
            <a:br>
              <a:rPr lang="en-US" dirty="0"/>
            </a:br>
            <a:r>
              <a:rPr lang="en-US" dirty="0"/>
              <a:t>              adaptive mesh UQ.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FASTMath</a:t>
            </a:r>
            <a:r>
              <a:rPr lang="en-US" dirty="0"/>
              <a:t> Unstructured Mesh Development Areas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38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10146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982" y="1033670"/>
            <a:ext cx="9140190" cy="5539408"/>
          </a:xfrm>
        </p:spPr>
        <p:txBody>
          <a:bodyPr>
            <a:normAutofit/>
          </a:bodyPr>
          <a:lstStyle/>
          <a:p>
            <a:pPr>
              <a:buSzPct val="140000"/>
            </a:pPr>
            <a:r>
              <a:rPr lang="en-US" sz="2000" dirty="0"/>
              <a:t>FE Analysis codes: </a:t>
            </a:r>
          </a:p>
          <a:p>
            <a:pPr marL="581025" lvl="1" indent="-238125">
              <a:buSzPct val="140000"/>
            </a:pPr>
            <a:r>
              <a:rPr lang="en-US" sz="2000" dirty="0"/>
              <a:t>MFEM (</a:t>
            </a:r>
            <a:r>
              <a:rPr lang="en-US" sz="2000" dirty="0">
                <a:hlinkClick r:id="rId3"/>
              </a:rPr>
              <a:t>https://mfem.org/</a:t>
            </a:r>
            <a:r>
              <a:rPr lang="en-US" sz="2000" dirty="0"/>
              <a:t>): High-order exascale finite element library.</a:t>
            </a:r>
          </a:p>
          <a:p>
            <a:pPr marL="581025" lvl="1" indent="-238125">
              <a:buSzPct val="140000"/>
            </a:pPr>
            <a:r>
              <a:rPr lang="en-US" sz="2000" dirty="0"/>
              <a:t>LGR (</a:t>
            </a:r>
            <a:r>
              <a:rPr lang="en-US" sz="2000" dirty="0">
                <a:hlinkClick r:id="rId4"/>
              </a:rPr>
              <a:t>https://github.com/SNLComputation/lgrtk</a:t>
            </a:r>
            <a:r>
              <a:rPr lang="en-US" sz="2000" dirty="0"/>
              <a:t>): Tool Kit for </a:t>
            </a:r>
            <a:r>
              <a:rPr lang="en-US" sz="2000" dirty="0" err="1"/>
              <a:t>Lagrangian</a:t>
            </a:r>
            <a:r>
              <a:rPr lang="en-US" sz="2000" dirty="0"/>
              <a:t> grid reconnection.</a:t>
            </a:r>
          </a:p>
          <a:p>
            <a:pPr marL="581025" lvl="1" indent="-238125">
              <a:buSzPct val="140000"/>
            </a:pPr>
            <a:r>
              <a:rPr lang="en-US" sz="2000" dirty="0"/>
              <a:t>PHASTA (</a:t>
            </a:r>
            <a:r>
              <a:rPr lang="en-US" sz="2000" dirty="0">
                <a:hlinkClick r:id="rId5"/>
              </a:rPr>
              <a:t>https://github.com/phasta/phasta</a:t>
            </a:r>
            <a:r>
              <a:rPr lang="en-US" sz="2000" dirty="0"/>
              <a:t>): Stabilized finite element </a:t>
            </a:r>
            <a:br>
              <a:rPr lang="en-US" sz="2000" dirty="0"/>
            </a:br>
            <a:r>
              <a:rPr lang="en-US" sz="2000" dirty="0"/>
              <a:t>fluid dynamics code.</a:t>
            </a:r>
          </a:p>
          <a:p>
            <a:pPr>
              <a:buSzPct val="140000"/>
            </a:pPr>
            <a:r>
              <a:rPr lang="en-US" sz="2000" dirty="0"/>
              <a:t>Load balancing, task placement:</a:t>
            </a:r>
          </a:p>
          <a:p>
            <a:pPr marL="635000" lvl="1" indent="-317500">
              <a:buSzPct val="140000"/>
            </a:pPr>
            <a:r>
              <a:rPr lang="en-US" sz="2000" dirty="0"/>
              <a:t>Jet (</a:t>
            </a:r>
            <a:r>
              <a:rPr lang="en-US" sz="2000" dirty="0">
                <a:hlinkClick r:id="rId6"/>
              </a:rPr>
              <a:t>https://github.com/sandialabs/Jet-Partitioner/</a:t>
            </a:r>
            <a:r>
              <a:rPr lang="en-US" sz="2000" dirty="0"/>
              <a:t>): Parallel graph partitioner that runs on most CPU and GPU systems.</a:t>
            </a:r>
          </a:p>
          <a:p>
            <a:pPr marL="635000" lvl="1" indent="-317500">
              <a:buSzPct val="140000"/>
            </a:pPr>
            <a:r>
              <a:rPr lang="en-US" sz="2000" dirty="0"/>
              <a:t>Zoltan (</a:t>
            </a:r>
            <a:r>
              <a:rPr lang="en-US" sz="2000" dirty="0">
                <a:hlinkClick r:id="rId7"/>
              </a:rPr>
              <a:t>https://github.com/sandialabs/Zoltan</a:t>
            </a:r>
            <a:r>
              <a:rPr lang="en-US" sz="2000" dirty="0"/>
              <a:t>): Dynamic load balancing library.</a:t>
            </a:r>
          </a:p>
          <a:p>
            <a:pPr marL="635000" lvl="1" indent="-317500">
              <a:buSzPct val="140000"/>
            </a:pPr>
            <a:r>
              <a:rPr lang="en-US" sz="2000" dirty="0"/>
              <a:t>Zoltan2 (</a:t>
            </a:r>
            <a:r>
              <a:rPr lang="en-US" sz="2000" dirty="0">
                <a:hlinkClick r:id="rId8"/>
              </a:rPr>
              <a:t>https://github.com/trilinos/Trilinos/tree/master/packages/zoltan2</a:t>
            </a:r>
            <a:r>
              <a:rPr lang="en-US" sz="2000" dirty="0"/>
              <a:t>): A package of combinatorial algorithms for scientific computing.</a:t>
            </a:r>
          </a:p>
          <a:p>
            <a:pPr marL="635000" lvl="1" indent="-317500">
              <a:buSzPct val="140000"/>
            </a:pPr>
            <a:r>
              <a:rPr lang="en-US" sz="2000" dirty="0"/>
              <a:t>PUMI-Balance (</a:t>
            </a:r>
            <a:r>
              <a:rPr lang="en-US" sz="2000" dirty="0">
                <a:hlinkClick r:id="rId9"/>
              </a:rPr>
              <a:t>http://scorec.github.io/EnGPar/</a:t>
            </a:r>
            <a:r>
              <a:rPr lang="en-US" sz="2000" dirty="0"/>
              <a:t>): A hyper-graph based parallel unstructured mesh dynamic partition improvement component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FASTMath</a:t>
            </a:r>
            <a:r>
              <a:rPr lang="en-US" dirty="0"/>
              <a:t> Unstructured Mesh Tools and Components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B5DB7C-F7FC-CAE0-0ED5-C971D796859B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39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336279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C9F3C-7DF3-5866-FAAE-B5AB56D93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DFA1F6-189C-8B6D-541A-D47A2FBB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82" y="998945"/>
            <a:ext cx="9036018" cy="5824330"/>
          </a:xfrm>
        </p:spPr>
        <p:txBody>
          <a:bodyPr>
            <a:normAutofit/>
          </a:bodyPr>
          <a:lstStyle/>
          <a:p>
            <a:pPr>
              <a:buSzPct val="140000"/>
            </a:pPr>
            <a:r>
              <a:rPr lang="en-US" sz="2000" dirty="0"/>
              <a:t>Unstructured Mesh Infrastructure:</a:t>
            </a:r>
          </a:p>
          <a:p>
            <a:pPr marL="581025" lvl="1" indent="-238125">
              <a:buSzPct val="140000"/>
            </a:pPr>
            <a:r>
              <a:rPr lang="en-US" sz="2000" dirty="0"/>
              <a:t>PUMI-General-Adapt (</a:t>
            </a:r>
            <a:r>
              <a:rPr lang="en-US" sz="2000" dirty="0">
                <a:hlinkClick r:id="rId3"/>
              </a:rPr>
              <a:t>https://github.com/SCOREC/core</a:t>
            </a:r>
            <a:r>
              <a:rPr lang="en-US" sz="2000" dirty="0"/>
              <a:t>): CPU based scalable conforming mesh adaptation based on local mesh modification.</a:t>
            </a:r>
          </a:p>
          <a:p>
            <a:pPr marL="581025" lvl="1" indent="-238125">
              <a:buSzPct val="140000"/>
            </a:pPr>
            <a:r>
              <a:rPr lang="en-US" sz="2000" dirty="0"/>
              <a:t>PUMI-Portable-Adapt (</a:t>
            </a:r>
            <a:r>
              <a:rPr lang="en-US" sz="2000" dirty="0">
                <a:hlinkClick r:id="rId4"/>
              </a:rPr>
              <a:t>https://github.com/SCOREC/omega_h</a:t>
            </a:r>
            <a:r>
              <a:rPr lang="en-US" sz="2000" dirty="0"/>
              <a:t>): </a:t>
            </a:r>
            <a:r>
              <a:rPr lang="en-US" sz="2000" dirty="0" err="1"/>
              <a:t>Perfromant</a:t>
            </a:r>
            <a:r>
              <a:rPr lang="en-US" sz="2000" dirty="0"/>
              <a:t> (CPUs and GPUs currently) infrastructure supporting scalable conforming mesh adaptation based on local mesh modification.</a:t>
            </a:r>
          </a:p>
          <a:p>
            <a:pPr marL="581025" lvl="1" indent="-238125">
              <a:buSzPct val="140000"/>
            </a:pPr>
            <a:r>
              <a:rPr lang="en-US" sz="2000" dirty="0"/>
              <a:t>PUMI-Pic (</a:t>
            </a:r>
            <a:r>
              <a:rPr lang="en-US" sz="2000" dirty="0">
                <a:hlinkClick r:id="rId5"/>
              </a:rPr>
              <a:t>https://github.com/SCOREC/pumi-pic</a:t>
            </a:r>
            <a:r>
              <a:rPr lang="en-US" sz="2000" dirty="0"/>
              <a:t>): Performance portable (CPUs and GPUs) with scalable mesh and particle data structures and operators to support particle-in-cell simulation codes.</a:t>
            </a:r>
          </a:p>
          <a:p>
            <a:pPr marL="581025" lvl="1" indent="-238125">
              <a:buSzPct val="140000"/>
            </a:pPr>
            <a:r>
              <a:rPr lang="en-US" sz="2000" dirty="0"/>
              <a:t>PUMI-Tally (to be released soon): Performance portable (CPUs and GPUs) infrastructure with scalable mesh and particle data structures and operators to support Monte Carlo neutral particle transport.  </a:t>
            </a:r>
          </a:p>
          <a:p>
            <a:pPr marL="581025" lvl="1" indent="-238125">
              <a:buSzPct val="140000"/>
            </a:pPr>
            <a:r>
              <a:rPr lang="en-US" sz="2000" dirty="0"/>
              <a:t>PUMI-Balance (</a:t>
            </a:r>
            <a:r>
              <a:rPr lang="en-US" sz="2000" dirty="0">
                <a:hlinkClick r:id="rId6"/>
              </a:rPr>
              <a:t>http://scorec.github.io/EnGPar/</a:t>
            </a:r>
            <a:r>
              <a:rPr lang="en-US" sz="2000" dirty="0"/>
              <a:t>): A hyper-graph based parallel unstructured mesh dynamic partition improvement component.</a:t>
            </a:r>
          </a:p>
          <a:p>
            <a:pPr marL="234950" indent="-317500">
              <a:buSzPct val="140000"/>
            </a:pPr>
            <a:r>
              <a:rPr lang="en-US" sz="2000" dirty="0"/>
              <a:t>General code coupling:</a:t>
            </a:r>
          </a:p>
          <a:p>
            <a:pPr marL="635000" lvl="1" indent="-317500">
              <a:buSzPct val="140000"/>
            </a:pPr>
            <a:r>
              <a:rPr lang="en-US" sz="2000" dirty="0"/>
              <a:t>PCMS (</a:t>
            </a:r>
            <a:r>
              <a:rPr lang="en-US" sz="2000" dirty="0">
                <a:hlinkClick r:id="rId7"/>
              </a:rPr>
              <a:t>https://github.com/SCOREC/pcms</a:t>
            </a:r>
            <a:r>
              <a:rPr lang="en-US" sz="2000" dirty="0"/>
              <a:t>): Code coupling library for </a:t>
            </a:r>
            <a:br>
              <a:rPr lang="en-US" sz="2000" dirty="0"/>
            </a:br>
            <a:r>
              <a:rPr lang="en-US" sz="2000" dirty="0"/>
              <a:t>              exascale applications (from file based to parallel in memory).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4C98AD-CE2D-514D-AC17-727CCE5C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Unstructured Mesh Infrastructure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E4703F6-C566-3E64-A670-9F4F29CF0B84}"/>
              </a:ext>
            </a:extLst>
          </p:cNvPr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40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9271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991FDF-9133-5B4E-B23E-15A5DC3DC677}"/>
              </a:ext>
            </a:extLst>
          </p:cNvPr>
          <p:cNvGrpSpPr/>
          <p:nvPr/>
        </p:nvGrpSpPr>
        <p:grpSpPr>
          <a:xfrm>
            <a:off x="154054" y="4020306"/>
            <a:ext cx="6378273" cy="2179206"/>
            <a:chOff x="183595" y="4435269"/>
            <a:chExt cx="5628904" cy="1926904"/>
          </a:xfrm>
        </p:grpSpPr>
        <p:grpSp>
          <p:nvGrpSpPr>
            <p:cNvPr id="119" name="Group 118"/>
            <p:cNvGrpSpPr/>
            <p:nvPr/>
          </p:nvGrpSpPr>
          <p:grpSpPr>
            <a:xfrm>
              <a:off x="3895914" y="4487860"/>
              <a:ext cx="1916585" cy="1874313"/>
              <a:chOff x="1512888" y="4070350"/>
              <a:chExt cx="2733102" cy="2649291"/>
            </a:xfrm>
          </p:grpSpPr>
          <p:pic>
            <p:nvPicPr>
              <p:cNvPr id="120" name="Picture 119" descr="hub_np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0038" y="4070350"/>
                <a:ext cx="2216150" cy="2190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Text Box 121"/>
              <p:cNvSpPr txBox="1">
                <a:spLocks noChangeArrowheads="1"/>
              </p:cNvSpPr>
              <p:nvPr/>
            </p:nvSpPr>
            <p:spPr bwMode="auto">
              <a:xfrm>
                <a:off x="1512888" y="6197600"/>
                <a:ext cx="2733102" cy="522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800" kern="1200" dirty="0">
                    <a:ea typeface="굴림" charset="0"/>
                    <a:cs typeface="굴림" charset="0"/>
                  </a:rPr>
                  <a:t>Distributed mesh</a:t>
                </a:r>
              </a:p>
            </p:txBody>
          </p:sp>
        </p:grpSp>
        <p:grpSp>
          <p:nvGrpSpPr>
            <p:cNvPr id="122" name="Group 121"/>
            <p:cNvGrpSpPr>
              <a:grpSpLocks/>
            </p:cNvGrpSpPr>
            <p:nvPr/>
          </p:nvGrpSpPr>
          <p:grpSpPr bwMode="auto">
            <a:xfrm>
              <a:off x="2078139" y="4435269"/>
              <a:ext cx="1743062" cy="1923904"/>
              <a:chOff x="2154" y="2495"/>
              <a:chExt cx="1691" cy="1713"/>
            </a:xfrm>
          </p:grpSpPr>
          <p:pic>
            <p:nvPicPr>
              <p:cNvPr id="123" name="Picture 122" descr="hub_np4_pmode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4" y="2495"/>
                <a:ext cx="1395" cy="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" name="Text Box 120"/>
              <p:cNvSpPr txBox="1">
                <a:spLocks noChangeArrowheads="1"/>
              </p:cNvSpPr>
              <p:nvPr/>
            </p:nvSpPr>
            <p:spPr bwMode="auto">
              <a:xfrm>
                <a:off x="2172" y="3879"/>
                <a:ext cx="1673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800" kern="1200" dirty="0">
                    <a:ea typeface="굴림" charset="0"/>
                    <a:cs typeface="굴림" charset="0"/>
                  </a:rPr>
                  <a:t>Partition model</a:t>
                </a:r>
              </a:p>
            </p:txBody>
          </p:sp>
        </p:grpSp>
        <p:grpSp>
          <p:nvGrpSpPr>
            <p:cNvPr id="125" name="Group 124"/>
            <p:cNvGrpSpPr>
              <a:grpSpLocks/>
            </p:cNvGrpSpPr>
            <p:nvPr/>
          </p:nvGrpSpPr>
          <p:grpSpPr bwMode="auto">
            <a:xfrm>
              <a:off x="183595" y="4581515"/>
              <a:ext cx="1865990" cy="1764422"/>
              <a:chOff x="374" y="2510"/>
              <a:chExt cx="1787" cy="1571"/>
            </a:xfrm>
          </p:grpSpPr>
          <p:pic>
            <p:nvPicPr>
              <p:cNvPr id="126" name="Picture 125" descr="hub_mode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2510"/>
                <a:ext cx="1423" cy="1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7" name="Text Box 119"/>
              <p:cNvSpPr txBox="1">
                <a:spLocks noChangeArrowheads="1"/>
              </p:cNvSpPr>
              <p:nvPr/>
            </p:nvSpPr>
            <p:spPr bwMode="auto">
              <a:xfrm>
                <a:off x="488" y="3780"/>
                <a:ext cx="1673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600" kern="1200" dirty="0">
                    <a:ea typeface="굴림" charset="0"/>
                    <a:cs typeface="굴림" charset="0"/>
                  </a:rPr>
                  <a:t>Geometric model</a:t>
                </a: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4200" y="129911"/>
            <a:ext cx="7766983" cy="606915"/>
          </a:xfrm>
        </p:spPr>
        <p:txBody>
          <a:bodyPr/>
          <a:lstStyle/>
          <a:p>
            <a:r>
              <a:rPr lang="en-US" sz="3200" dirty="0"/>
              <a:t>Parallel Unstructured Mesh Infrastructure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36191" y="1000559"/>
            <a:ext cx="8697423" cy="52336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Support unstructured mesh interactions on </a:t>
            </a:r>
            <a:r>
              <a:rPr lang="en-US" dirty="0" err="1"/>
              <a:t>exascale</a:t>
            </a:r>
            <a:r>
              <a:rPr lang="en-US" dirty="0"/>
              <a:t> systems</a:t>
            </a:r>
          </a:p>
          <a:p>
            <a:pPr marL="508000" lvl="1" indent="-279400"/>
            <a:r>
              <a:rPr lang="en-US" dirty="0"/>
              <a:t>Mesh hierarchy to support interrogation </a:t>
            </a:r>
            <a:br>
              <a:rPr lang="en-US" dirty="0"/>
            </a:br>
            <a:r>
              <a:rPr lang="en-US" dirty="0"/>
              <a:t>and modification of meshes.</a:t>
            </a:r>
          </a:p>
          <a:p>
            <a:pPr marL="508000" lvl="1" indent="-279400"/>
            <a:r>
              <a:rPr lang="en-US" dirty="0"/>
              <a:t>Maintains linkage to original geometry.</a:t>
            </a:r>
          </a:p>
          <a:p>
            <a:pPr marL="508000" lvl="1" indent="-279400"/>
            <a:r>
              <a:rPr lang="en-US" dirty="0"/>
              <a:t>Conforming mesh adaptation.</a:t>
            </a:r>
          </a:p>
          <a:p>
            <a:pPr marL="508000" lvl="1" indent="-279400"/>
            <a:r>
              <a:rPr lang="en-US" dirty="0"/>
              <a:t>Inter-process communication.</a:t>
            </a:r>
          </a:p>
          <a:p>
            <a:pPr marL="508000" lvl="1" indent="-279400"/>
            <a:r>
              <a:rPr lang="en-US" dirty="0"/>
              <a:t>Supports field  operations.</a:t>
            </a:r>
          </a:p>
        </p:txBody>
      </p:sp>
      <p:grpSp>
        <p:nvGrpSpPr>
          <p:cNvPr id="5" name="Group 124"/>
          <p:cNvGrpSpPr>
            <a:grpSpLocks/>
          </p:cNvGrpSpPr>
          <p:nvPr/>
        </p:nvGrpSpPr>
        <p:grpSpPr bwMode="auto">
          <a:xfrm>
            <a:off x="6054833" y="1812280"/>
            <a:ext cx="3241567" cy="3346574"/>
            <a:chOff x="5436118" y="846138"/>
            <a:chExt cx="3593582" cy="4102676"/>
          </a:xfrm>
        </p:grpSpPr>
        <p:sp>
          <p:nvSpPr>
            <p:cNvPr id="6" name="Line 128"/>
            <p:cNvSpPr>
              <a:spLocks noChangeShapeType="1"/>
            </p:cNvSpPr>
            <p:nvPr/>
          </p:nvSpPr>
          <p:spPr bwMode="auto">
            <a:xfrm flipH="1">
              <a:off x="7084428" y="1813412"/>
              <a:ext cx="0" cy="922671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29"/>
            <p:cNvSpPr>
              <a:spLocks noChangeShapeType="1"/>
            </p:cNvSpPr>
            <p:nvPr/>
          </p:nvSpPr>
          <p:spPr bwMode="auto">
            <a:xfrm flipV="1">
              <a:off x="6187153" y="1992820"/>
              <a:ext cx="162008" cy="4100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30"/>
            <p:cNvSpPr>
              <a:spLocks noChangeShapeType="1"/>
            </p:cNvSpPr>
            <p:nvPr/>
          </p:nvSpPr>
          <p:spPr bwMode="auto">
            <a:xfrm flipV="1">
              <a:off x="6349161" y="1915931"/>
              <a:ext cx="411251" cy="768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31"/>
            <p:cNvSpPr>
              <a:spLocks noChangeShapeType="1"/>
            </p:cNvSpPr>
            <p:nvPr/>
          </p:nvSpPr>
          <p:spPr bwMode="auto">
            <a:xfrm>
              <a:off x="6747950" y="1928746"/>
              <a:ext cx="0" cy="3331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32"/>
            <p:cNvSpPr>
              <a:spLocks noChangeShapeType="1"/>
            </p:cNvSpPr>
            <p:nvPr/>
          </p:nvSpPr>
          <p:spPr bwMode="auto">
            <a:xfrm flipH="1">
              <a:off x="5950372" y="2620749"/>
              <a:ext cx="623107" cy="6151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33"/>
            <p:cNvSpPr>
              <a:spLocks noChangeShapeType="1"/>
            </p:cNvSpPr>
            <p:nvPr/>
          </p:nvSpPr>
          <p:spPr bwMode="auto">
            <a:xfrm>
              <a:off x="7383519" y="3082085"/>
              <a:ext cx="635569" cy="627929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4"/>
            <p:cNvSpPr>
              <a:spLocks noChangeShapeType="1"/>
            </p:cNvSpPr>
            <p:nvPr/>
          </p:nvSpPr>
          <p:spPr bwMode="auto">
            <a:xfrm>
              <a:off x="8299487" y="2556675"/>
              <a:ext cx="436175" cy="1409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5"/>
            <p:cNvSpPr>
              <a:spLocks noChangeShapeType="1"/>
            </p:cNvSpPr>
            <p:nvPr/>
          </p:nvSpPr>
          <p:spPr bwMode="auto">
            <a:xfrm flipH="1">
              <a:off x="8399184" y="2691231"/>
              <a:ext cx="324016" cy="320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6"/>
            <p:cNvSpPr>
              <a:spLocks noChangeShapeType="1"/>
            </p:cNvSpPr>
            <p:nvPr/>
          </p:nvSpPr>
          <p:spPr bwMode="auto">
            <a:xfrm>
              <a:off x="8399184" y="3005195"/>
              <a:ext cx="274167" cy="1153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7"/>
            <p:cNvSpPr>
              <a:spLocks noChangeShapeType="1"/>
            </p:cNvSpPr>
            <p:nvPr/>
          </p:nvSpPr>
          <p:spPr bwMode="auto">
            <a:xfrm flipH="1">
              <a:off x="8311949" y="3114122"/>
              <a:ext cx="373864" cy="2819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8"/>
            <p:cNvSpPr>
              <a:spLocks noChangeShapeType="1"/>
            </p:cNvSpPr>
            <p:nvPr/>
          </p:nvSpPr>
          <p:spPr bwMode="auto">
            <a:xfrm>
              <a:off x="7458292" y="2832195"/>
              <a:ext cx="1571408" cy="15747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9"/>
            <p:cNvSpPr>
              <a:spLocks noChangeShapeType="1"/>
            </p:cNvSpPr>
            <p:nvPr/>
          </p:nvSpPr>
          <p:spPr bwMode="auto">
            <a:xfrm flipH="1">
              <a:off x="5588000" y="2832194"/>
              <a:ext cx="1695822" cy="17779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0"/>
            <p:cNvSpPr>
              <a:spLocks noChangeShapeType="1"/>
            </p:cNvSpPr>
            <p:nvPr/>
          </p:nvSpPr>
          <p:spPr bwMode="auto">
            <a:xfrm>
              <a:off x="7676380" y="2095339"/>
              <a:ext cx="311554" cy="1537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1"/>
            <p:cNvSpPr>
              <a:spLocks noChangeShapeType="1"/>
            </p:cNvSpPr>
            <p:nvPr/>
          </p:nvSpPr>
          <p:spPr bwMode="auto">
            <a:xfrm>
              <a:off x="7366000" y="1397000"/>
              <a:ext cx="11288" cy="11084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2"/>
            <p:cNvSpPr>
              <a:spLocks noChangeShapeType="1"/>
            </p:cNvSpPr>
            <p:nvPr/>
          </p:nvSpPr>
          <p:spPr bwMode="auto">
            <a:xfrm flipH="1" flipV="1">
              <a:off x="5950372" y="3216641"/>
              <a:ext cx="149546" cy="4901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43"/>
            <p:cNvSpPr>
              <a:spLocks noChangeShapeType="1"/>
            </p:cNvSpPr>
            <p:nvPr/>
          </p:nvSpPr>
          <p:spPr bwMode="auto">
            <a:xfrm flipH="1" flipV="1">
              <a:off x="5866253" y="2726472"/>
              <a:ext cx="84119" cy="499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44"/>
            <p:cNvSpPr>
              <a:spLocks noChangeShapeType="1"/>
            </p:cNvSpPr>
            <p:nvPr/>
          </p:nvSpPr>
          <p:spPr bwMode="auto">
            <a:xfrm flipH="1">
              <a:off x="5856906" y="2399693"/>
              <a:ext cx="327131" cy="3267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45"/>
            <p:cNvSpPr>
              <a:spLocks noChangeShapeType="1"/>
            </p:cNvSpPr>
            <p:nvPr/>
          </p:nvSpPr>
          <p:spPr bwMode="auto">
            <a:xfrm flipV="1">
              <a:off x="6747950" y="1813412"/>
              <a:ext cx="336478" cy="1153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46"/>
            <p:cNvSpPr>
              <a:spLocks noChangeShapeType="1"/>
            </p:cNvSpPr>
            <p:nvPr/>
          </p:nvSpPr>
          <p:spPr bwMode="auto">
            <a:xfrm flipH="1">
              <a:off x="6087456" y="2729676"/>
              <a:ext cx="990741" cy="97393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47"/>
            <p:cNvSpPr>
              <a:spLocks noChangeShapeType="1"/>
            </p:cNvSpPr>
            <p:nvPr/>
          </p:nvSpPr>
          <p:spPr bwMode="auto">
            <a:xfrm flipH="1">
              <a:off x="6561017" y="2261933"/>
              <a:ext cx="180701" cy="3716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8"/>
            <p:cNvSpPr>
              <a:spLocks noChangeShapeType="1"/>
            </p:cNvSpPr>
            <p:nvPr/>
          </p:nvSpPr>
          <p:spPr bwMode="auto">
            <a:xfrm>
              <a:off x="6754181" y="1922339"/>
              <a:ext cx="342709" cy="1858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49"/>
            <p:cNvSpPr>
              <a:spLocks noChangeShapeType="1"/>
            </p:cNvSpPr>
            <p:nvPr/>
          </p:nvSpPr>
          <p:spPr bwMode="auto">
            <a:xfrm flipH="1">
              <a:off x="6735487" y="2120969"/>
              <a:ext cx="348940" cy="1409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50"/>
            <p:cNvSpPr>
              <a:spLocks noChangeShapeType="1"/>
            </p:cNvSpPr>
            <p:nvPr/>
          </p:nvSpPr>
          <p:spPr bwMode="auto">
            <a:xfrm flipH="1">
              <a:off x="6567248" y="2422119"/>
              <a:ext cx="510948" cy="1986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51"/>
            <p:cNvSpPr>
              <a:spLocks noChangeShapeType="1"/>
            </p:cNvSpPr>
            <p:nvPr/>
          </p:nvSpPr>
          <p:spPr bwMode="auto">
            <a:xfrm>
              <a:off x="6579711" y="2620749"/>
              <a:ext cx="498486" cy="1153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52"/>
            <p:cNvSpPr>
              <a:spLocks noChangeShapeType="1"/>
            </p:cNvSpPr>
            <p:nvPr/>
          </p:nvSpPr>
          <p:spPr bwMode="auto">
            <a:xfrm flipH="1" flipV="1">
              <a:off x="6579711" y="2614342"/>
              <a:ext cx="199394" cy="4292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53"/>
            <p:cNvSpPr>
              <a:spLocks noChangeShapeType="1"/>
            </p:cNvSpPr>
            <p:nvPr/>
          </p:nvSpPr>
          <p:spPr bwMode="auto">
            <a:xfrm flipH="1" flipV="1">
              <a:off x="5956603" y="3229456"/>
              <a:ext cx="479793" cy="128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54"/>
            <p:cNvSpPr>
              <a:spLocks noChangeShapeType="1"/>
            </p:cNvSpPr>
            <p:nvPr/>
          </p:nvSpPr>
          <p:spPr bwMode="auto">
            <a:xfrm>
              <a:off x="6255695" y="2934714"/>
              <a:ext cx="523410" cy="897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55"/>
            <p:cNvSpPr>
              <a:spLocks noChangeShapeType="1"/>
            </p:cNvSpPr>
            <p:nvPr/>
          </p:nvSpPr>
          <p:spPr bwMode="auto">
            <a:xfrm>
              <a:off x="6255695" y="2934714"/>
              <a:ext cx="186932" cy="4357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56"/>
            <p:cNvSpPr>
              <a:spLocks noChangeShapeType="1"/>
            </p:cNvSpPr>
            <p:nvPr/>
          </p:nvSpPr>
          <p:spPr bwMode="auto">
            <a:xfrm>
              <a:off x="6735487" y="2255525"/>
              <a:ext cx="355171" cy="1601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57"/>
            <p:cNvSpPr>
              <a:spLocks noChangeShapeType="1"/>
            </p:cNvSpPr>
            <p:nvPr/>
          </p:nvSpPr>
          <p:spPr bwMode="auto">
            <a:xfrm>
              <a:off x="6349161" y="2005635"/>
              <a:ext cx="405020" cy="2627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58"/>
            <p:cNvSpPr>
              <a:spLocks noChangeShapeType="1"/>
            </p:cNvSpPr>
            <p:nvPr/>
          </p:nvSpPr>
          <p:spPr bwMode="auto">
            <a:xfrm flipV="1">
              <a:off x="6193384" y="2255525"/>
              <a:ext cx="548334" cy="1473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59"/>
            <p:cNvSpPr>
              <a:spLocks noChangeShapeType="1"/>
            </p:cNvSpPr>
            <p:nvPr/>
          </p:nvSpPr>
          <p:spPr bwMode="auto">
            <a:xfrm>
              <a:off x="6193384" y="2396489"/>
              <a:ext cx="398789" cy="2242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60"/>
            <p:cNvSpPr>
              <a:spLocks noChangeShapeType="1"/>
            </p:cNvSpPr>
            <p:nvPr/>
          </p:nvSpPr>
          <p:spPr bwMode="auto">
            <a:xfrm>
              <a:off x="5863137" y="2716861"/>
              <a:ext cx="398789" cy="2178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61"/>
            <p:cNvSpPr>
              <a:spLocks noChangeShapeType="1"/>
            </p:cNvSpPr>
            <p:nvPr/>
          </p:nvSpPr>
          <p:spPr bwMode="auto">
            <a:xfrm>
              <a:off x="6193384" y="2390081"/>
              <a:ext cx="68542" cy="5574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62"/>
            <p:cNvSpPr>
              <a:spLocks noChangeShapeType="1"/>
            </p:cNvSpPr>
            <p:nvPr/>
          </p:nvSpPr>
          <p:spPr bwMode="auto">
            <a:xfrm flipH="1">
              <a:off x="7296284" y="3703606"/>
              <a:ext cx="716573" cy="679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63"/>
            <p:cNvSpPr>
              <a:spLocks noChangeShapeType="1"/>
            </p:cNvSpPr>
            <p:nvPr/>
          </p:nvSpPr>
          <p:spPr bwMode="auto">
            <a:xfrm flipV="1">
              <a:off x="7246435" y="3364012"/>
              <a:ext cx="417482" cy="4933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64"/>
            <p:cNvSpPr>
              <a:spLocks noChangeShapeType="1"/>
            </p:cNvSpPr>
            <p:nvPr/>
          </p:nvSpPr>
          <p:spPr bwMode="auto">
            <a:xfrm flipH="1" flipV="1">
              <a:off x="6411472" y="4023978"/>
              <a:ext cx="878581" cy="365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65"/>
            <p:cNvSpPr>
              <a:spLocks noChangeShapeType="1"/>
            </p:cNvSpPr>
            <p:nvPr/>
          </p:nvSpPr>
          <p:spPr bwMode="auto">
            <a:xfrm>
              <a:off x="6754181" y="3703606"/>
              <a:ext cx="93466" cy="506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66"/>
            <p:cNvSpPr>
              <a:spLocks noChangeShapeType="1"/>
            </p:cNvSpPr>
            <p:nvPr/>
          </p:nvSpPr>
          <p:spPr bwMode="auto">
            <a:xfrm flipV="1">
              <a:off x="6411472" y="3075677"/>
              <a:ext cx="965816" cy="948301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67"/>
            <p:cNvSpPr>
              <a:spLocks noChangeShapeType="1"/>
            </p:cNvSpPr>
            <p:nvPr/>
          </p:nvSpPr>
          <p:spPr bwMode="auto">
            <a:xfrm flipV="1">
              <a:off x="7053272" y="3364012"/>
              <a:ext cx="610645" cy="128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68"/>
            <p:cNvSpPr>
              <a:spLocks noChangeShapeType="1"/>
            </p:cNvSpPr>
            <p:nvPr/>
          </p:nvSpPr>
          <p:spPr bwMode="auto">
            <a:xfrm flipV="1">
              <a:off x="6841416" y="3857385"/>
              <a:ext cx="411251" cy="3460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69"/>
            <p:cNvSpPr>
              <a:spLocks noChangeShapeType="1"/>
            </p:cNvSpPr>
            <p:nvPr/>
          </p:nvSpPr>
          <p:spPr bwMode="auto">
            <a:xfrm flipH="1" flipV="1">
              <a:off x="6747950" y="3697199"/>
              <a:ext cx="510948" cy="1730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70"/>
            <p:cNvSpPr>
              <a:spLocks noChangeShapeType="1"/>
            </p:cNvSpPr>
            <p:nvPr/>
          </p:nvSpPr>
          <p:spPr bwMode="auto">
            <a:xfrm>
              <a:off x="7682611" y="1800597"/>
              <a:ext cx="0" cy="941893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71"/>
            <p:cNvSpPr>
              <a:spLocks noChangeShapeType="1"/>
            </p:cNvSpPr>
            <p:nvPr/>
          </p:nvSpPr>
          <p:spPr bwMode="auto">
            <a:xfrm>
              <a:off x="7676380" y="2742491"/>
              <a:ext cx="635569" cy="640744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72"/>
            <p:cNvSpPr>
              <a:spLocks noChangeShapeType="1"/>
            </p:cNvSpPr>
            <p:nvPr/>
          </p:nvSpPr>
          <p:spPr bwMode="auto">
            <a:xfrm>
              <a:off x="7676380" y="1813412"/>
              <a:ext cx="672956" cy="3139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173"/>
            <p:cNvSpPr>
              <a:spLocks noChangeShapeType="1"/>
            </p:cNvSpPr>
            <p:nvPr/>
          </p:nvSpPr>
          <p:spPr bwMode="auto">
            <a:xfrm flipV="1">
              <a:off x="7688842" y="2249118"/>
              <a:ext cx="311554" cy="1730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174"/>
            <p:cNvSpPr>
              <a:spLocks noChangeShapeType="1"/>
            </p:cNvSpPr>
            <p:nvPr/>
          </p:nvSpPr>
          <p:spPr bwMode="auto">
            <a:xfrm flipH="1">
              <a:off x="7676380" y="1973598"/>
              <a:ext cx="330247" cy="128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75"/>
            <p:cNvSpPr>
              <a:spLocks noChangeShapeType="1"/>
            </p:cNvSpPr>
            <p:nvPr/>
          </p:nvSpPr>
          <p:spPr bwMode="auto">
            <a:xfrm>
              <a:off x="7682611" y="2434934"/>
              <a:ext cx="324016" cy="1153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76"/>
            <p:cNvSpPr>
              <a:spLocks noChangeShapeType="1"/>
            </p:cNvSpPr>
            <p:nvPr/>
          </p:nvSpPr>
          <p:spPr bwMode="auto">
            <a:xfrm flipH="1">
              <a:off x="7688842" y="2556675"/>
              <a:ext cx="317785" cy="1858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77"/>
            <p:cNvSpPr>
              <a:spLocks noChangeShapeType="1"/>
            </p:cNvSpPr>
            <p:nvPr/>
          </p:nvSpPr>
          <p:spPr bwMode="auto">
            <a:xfrm>
              <a:off x="8000395" y="1960783"/>
              <a:ext cx="0" cy="6087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78"/>
            <p:cNvSpPr>
              <a:spLocks noChangeShapeType="1"/>
            </p:cNvSpPr>
            <p:nvPr/>
          </p:nvSpPr>
          <p:spPr bwMode="auto">
            <a:xfrm flipV="1">
              <a:off x="7975471" y="2550267"/>
              <a:ext cx="24924" cy="499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79"/>
            <p:cNvSpPr>
              <a:spLocks noChangeShapeType="1"/>
            </p:cNvSpPr>
            <p:nvPr/>
          </p:nvSpPr>
          <p:spPr bwMode="auto">
            <a:xfrm flipH="1">
              <a:off x="8299487" y="2120969"/>
              <a:ext cx="43618" cy="4485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80"/>
            <p:cNvSpPr>
              <a:spLocks noChangeShapeType="1"/>
            </p:cNvSpPr>
            <p:nvPr/>
          </p:nvSpPr>
          <p:spPr bwMode="auto">
            <a:xfrm flipV="1">
              <a:off x="7963009" y="3005195"/>
              <a:ext cx="442406" cy="384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81"/>
            <p:cNvSpPr>
              <a:spLocks noChangeShapeType="1"/>
            </p:cNvSpPr>
            <p:nvPr/>
          </p:nvSpPr>
          <p:spPr bwMode="auto">
            <a:xfrm flipH="1">
              <a:off x="8318180" y="3011603"/>
              <a:ext cx="87235" cy="378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82"/>
            <p:cNvSpPr>
              <a:spLocks noChangeShapeType="1"/>
            </p:cNvSpPr>
            <p:nvPr/>
          </p:nvSpPr>
          <p:spPr bwMode="auto">
            <a:xfrm>
              <a:off x="7987933" y="2543860"/>
              <a:ext cx="411251" cy="4677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83"/>
            <p:cNvSpPr>
              <a:spLocks noChangeShapeType="1"/>
            </p:cNvSpPr>
            <p:nvPr/>
          </p:nvSpPr>
          <p:spPr bwMode="auto">
            <a:xfrm>
              <a:off x="7994164" y="2556675"/>
              <a:ext cx="2990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84"/>
            <p:cNvSpPr>
              <a:spLocks noChangeShapeType="1"/>
            </p:cNvSpPr>
            <p:nvPr/>
          </p:nvSpPr>
          <p:spPr bwMode="auto">
            <a:xfrm>
              <a:off x="8299487" y="2556675"/>
              <a:ext cx="105928" cy="4549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85"/>
            <p:cNvSpPr>
              <a:spLocks noChangeShapeType="1"/>
            </p:cNvSpPr>
            <p:nvPr/>
          </p:nvSpPr>
          <p:spPr bwMode="auto">
            <a:xfrm flipH="1" flipV="1">
              <a:off x="7987933" y="2255525"/>
              <a:ext cx="317785" cy="30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86"/>
            <p:cNvSpPr>
              <a:spLocks noChangeShapeType="1"/>
            </p:cNvSpPr>
            <p:nvPr/>
          </p:nvSpPr>
          <p:spPr bwMode="auto">
            <a:xfrm flipV="1">
              <a:off x="7981702" y="2133784"/>
              <a:ext cx="355171" cy="1217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87"/>
            <p:cNvSpPr>
              <a:spLocks noChangeShapeType="1"/>
            </p:cNvSpPr>
            <p:nvPr/>
          </p:nvSpPr>
          <p:spPr bwMode="auto">
            <a:xfrm>
              <a:off x="7246435" y="3863792"/>
              <a:ext cx="37386" cy="5125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88"/>
            <p:cNvSpPr>
              <a:spLocks noChangeShapeType="1"/>
            </p:cNvSpPr>
            <p:nvPr/>
          </p:nvSpPr>
          <p:spPr bwMode="auto">
            <a:xfrm>
              <a:off x="7246435" y="3876607"/>
              <a:ext cx="436175" cy="1345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89"/>
            <p:cNvSpPr>
              <a:spLocks noChangeShapeType="1"/>
            </p:cNvSpPr>
            <p:nvPr/>
          </p:nvSpPr>
          <p:spPr bwMode="auto">
            <a:xfrm>
              <a:off x="7657686" y="3376827"/>
              <a:ext cx="24924" cy="647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90"/>
            <p:cNvSpPr>
              <a:spLocks noChangeShapeType="1"/>
            </p:cNvSpPr>
            <p:nvPr/>
          </p:nvSpPr>
          <p:spPr bwMode="auto">
            <a:xfrm>
              <a:off x="7065734" y="3383234"/>
              <a:ext cx="180701" cy="499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91"/>
            <p:cNvSpPr>
              <a:spLocks noChangeShapeType="1"/>
            </p:cNvSpPr>
            <p:nvPr/>
          </p:nvSpPr>
          <p:spPr bwMode="auto">
            <a:xfrm flipV="1">
              <a:off x="5765800" y="3721100"/>
              <a:ext cx="304800" cy="634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92"/>
            <p:cNvSpPr>
              <a:spLocks noChangeShapeType="1"/>
            </p:cNvSpPr>
            <p:nvPr/>
          </p:nvSpPr>
          <p:spPr bwMode="auto">
            <a:xfrm>
              <a:off x="5778500" y="3797301"/>
              <a:ext cx="539506" cy="239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" name="Group 193"/>
            <p:cNvGrpSpPr>
              <a:grpSpLocks/>
            </p:cNvGrpSpPr>
            <p:nvPr/>
          </p:nvGrpSpPr>
          <p:grpSpPr bwMode="auto">
            <a:xfrm>
              <a:off x="7212165" y="2473378"/>
              <a:ext cx="623107" cy="405270"/>
              <a:chOff x="4050" y="3526"/>
              <a:chExt cx="400" cy="217"/>
            </a:xfrm>
          </p:grpSpPr>
          <p:sp>
            <p:nvSpPr>
              <p:cNvPr id="115" name="Text Box 194"/>
              <p:cNvSpPr txBox="1">
                <a:spLocks noChangeArrowheads="1"/>
              </p:cNvSpPr>
              <p:nvPr/>
            </p:nvSpPr>
            <p:spPr bwMode="auto">
              <a:xfrm>
                <a:off x="4332" y="3529"/>
                <a:ext cx="11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2000">
                  <a:solidFill>
                    <a:srgbClr val="FF6600"/>
                  </a:solidFill>
                </a:endParaRPr>
              </a:p>
            </p:txBody>
          </p:sp>
          <p:sp>
            <p:nvSpPr>
              <p:cNvPr id="116" name="Text Box 195"/>
              <p:cNvSpPr txBox="1">
                <a:spLocks noChangeArrowheads="1"/>
              </p:cNvSpPr>
              <p:nvPr/>
            </p:nvSpPr>
            <p:spPr bwMode="auto">
              <a:xfrm>
                <a:off x="4167" y="3612"/>
                <a:ext cx="141" cy="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>
                    <a:solidFill>
                      <a:srgbClr val="FF6600"/>
                    </a:solidFill>
                  </a:rPr>
                  <a:t>i</a:t>
                </a:r>
              </a:p>
            </p:txBody>
          </p:sp>
          <p:sp>
            <p:nvSpPr>
              <p:cNvPr id="117" name="Text Box 196"/>
              <p:cNvSpPr txBox="1">
                <a:spLocks noChangeArrowheads="1"/>
              </p:cNvSpPr>
              <p:nvPr/>
            </p:nvSpPr>
            <p:spPr bwMode="auto">
              <a:xfrm>
                <a:off x="4050" y="3545"/>
                <a:ext cx="227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600" b="0">
                    <a:solidFill>
                      <a:srgbClr val="FF6600"/>
                    </a:solidFill>
                  </a:rPr>
                  <a:t>M</a:t>
                </a:r>
              </a:p>
            </p:txBody>
          </p:sp>
          <p:sp>
            <p:nvSpPr>
              <p:cNvPr id="118" name="Text Box 197"/>
              <p:cNvSpPr txBox="1">
                <a:spLocks noChangeArrowheads="1"/>
              </p:cNvSpPr>
              <p:nvPr/>
            </p:nvSpPr>
            <p:spPr bwMode="auto">
              <a:xfrm>
                <a:off x="4154" y="3526"/>
                <a:ext cx="163" cy="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>
                    <a:solidFill>
                      <a:srgbClr val="FF6600"/>
                    </a:solidFill>
                  </a:rPr>
                  <a:t>0</a:t>
                </a:r>
              </a:p>
            </p:txBody>
          </p:sp>
        </p:grpSp>
        <p:grpSp>
          <p:nvGrpSpPr>
            <p:cNvPr id="72" name="Group 198"/>
            <p:cNvGrpSpPr>
              <a:grpSpLocks/>
            </p:cNvGrpSpPr>
            <p:nvPr/>
          </p:nvGrpSpPr>
          <p:grpSpPr bwMode="auto">
            <a:xfrm>
              <a:off x="5436118" y="3544473"/>
              <a:ext cx="627781" cy="400465"/>
              <a:chOff x="4342" y="3333"/>
              <a:chExt cx="403" cy="250"/>
            </a:xfrm>
          </p:grpSpPr>
          <p:sp>
            <p:nvSpPr>
              <p:cNvPr id="111" name="Text Box 199"/>
              <p:cNvSpPr txBox="1">
                <a:spLocks noChangeArrowheads="1"/>
              </p:cNvSpPr>
              <p:nvPr/>
            </p:nvSpPr>
            <p:spPr bwMode="auto">
              <a:xfrm>
                <a:off x="4627" y="3335"/>
                <a:ext cx="11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112" name="Text Box 200"/>
              <p:cNvSpPr txBox="1">
                <a:spLocks noChangeArrowheads="1"/>
              </p:cNvSpPr>
              <p:nvPr/>
            </p:nvSpPr>
            <p:spPr bwMode="auto">
              <a:xfrm>
                <a:off x="4455" y="3426"/>
                <a:ext cx="14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>
                    <a:solidFill>
                      <a:srgbClr val="0000FF"/>
                    </a:solidFill>
                  </a:rPr>
                  <a:t>j</a:t>
                </a:r>
              </a:p>
            </p:txBody>
          </p:sp>
          <p:sp>
            <p:nvSpPr>
              <p:cNvPr id="113" name="Text Box 201"/>
              <p:cNvSpPr txBox="1">
                <a:spLocks noChangeArrowheads="1"/>
              </p:cNvSpPr>
              <p:nvPr/>
            </p:nvSpPr>
            <p:spPr bwMode="auto">
              <a:xfrm>
                <a:off x="4342" y="3359"/>
                <a:ext cx="21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600" b="0">
                    <a:solidFill>
                      <a:srgbClr val="0000FF"/>
                    </a:solidFill>
                  </a:rPr>
                  <a:t>M</a:t>
                </a:r>
              </a:p>
            </p:txBody>
          </p:sp>
          <p:sp>
            <p:nvSpPr>
              <p:cNvPr id="114" name="Text Box 202"/>
              <p:cNvSpPr txBox="1">
                <a:spLocks noChangeArrowheads="1"/>
              </p:cNvSpPr>
              <p:nvPr/>
            </p:nvSpPr>
            <p:spPr bwMode="auto">
              <a:xfrm>
                <a:off x="4450" y="3333"/>
                <a:ext cx="16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>
                    <a:solidFill>
                      <a:srgbClr val="0000FF"/>
                    </a:solidFill>
                  </a:rPr>
                  <a:t>1</a:t>
                </a:r>
              </a:p>
            </p:txBody>
          </p:sp>
        </p:grpSp>
        <p:sp>
          <p:nvSpPr>
            <p:cNvPr id="73" name="Oval 203"/>
            <p:cNvSpPr>
              <a:spLocks noChangeArrowheads="1"/>
            </p:cNvSpPr>
            <p:nvPr/>
          </p:nvSpPr>
          <p:spPr bwMode="auto">
            <a:xfrm>
              <a:off x="7034579" y="2678416"/>
              <a:ext cx="87235" cy="89704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4" name="Oval 204"/>
            <p:cNvSpPr>
              <a:spLocks noChangeArrowheads="1"/>
            </p:cNvSpPr>
            <p:nvPr/>
          </p:nvSpPr>
          <p:spPr bwMode="auto">
            <a:xfrm>
              <a:off x="7642109" y="2688027"/>
              <a:ext cx="87235" cy="89704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5" name="Oval 205"/>
            <p:cNvSpPr>
              <a:spLocks noChangeArrowheads="1"/>
            </p:cNvSpPr>
            <p:nvPr/>
          </p:nvSpPr>
          <p:spPr bwMode="auto">
            <a:xfrm>
              <a:off x="7343017" y="3062862"/>
              <a:ext cx="87235" cy="89704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6" name="Oval 206"/>
            <p:cNvSpPr>
              <a:spLocks noChangeArrowheads="1"/>
            </p:cNvSpPr>
            <p:nvPr/>
          </p:nvSpPr>
          <p:spPr bwMode="auto">
            <a:xfrm>
              <a:off x="7034579" y="1784579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7" name="Oval 207"/>
            <p:cNvSpPr>
              <a:spLocks noChangeArrowheads="1"/>
            </p:cNvSpPr>
            <p:nvPr/>
          </p:nvSpPr>
          <p:spPr bwMode="auto">
            <a:xfrm>
              <a:off x="7053272" y="2072913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8" name="Oval 208"/>
            <p:cNvSpPr>
              <a:spLocks noChangeArrowheads="1"/>
            </p:cNvSpPr>
            <p:nvPr/>
          </p:nvSpPr>
          <p:spPr bwMode="auto">
            <a:xfrm>
              <a:off x="7034579" y="2351637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79" name="Oval 209"/>
            <p:cNvSpPr>
              <a:spLocks noChangeArrowheads="1"/>
            </p:cNvSpPr>
            <p:nvPr/>
          </p:nvSpPr>
          <p:spPr bwMode="auto">
            <a:xfrm>
              <a:off x="7632762" y="1774967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0" name="Oval 210"/>
            <p:cNvSpPr>
              <a:spLocks noChangeArrowheads="1"/>
            </p:cNvSpPr>
            <p:nvPr/>
          </p:nvSpPr>
          <p:spPr bwMode="auto">
            <a:xfrm>
              <a:off x="7642109" y="2053691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1" name="Oval 211"/>
            <p:cNvSpPr>
              <a:spLocks noChangeArrowheads="1"/>
            </p:cNvSpPr>
            <p:nvPr/>
          </p:nvSpPr>
          <p:spPr bwMode="auto">
            <a:xfrm>
              <a:off x="7642109" y="2390081"/>
              <a:ext cx="87235" cy="89704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2" name="Oval 212"/>
            <p:cNvSpPr>
              <a:spLocks noChangeArrowheads="1"/>
            </p:cNvSpPr>
            <p:nvPr/>
          </p:nvSpPr>
          <p:spPr bwMode="auto">
            <a:xfrm>
              <a:off x="6726141" y="2976362"/>
              <a:ext cx="87235" cy="89704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3" name="Oval 213"/>
            <p:cNvSpPr>
              <a:spLocks noChangeArrowheads="1"/>
            </p:cNvSpPr>
            <p:nvPr/>
          </p:nvSpPr>
          <p:spPr bwMode="auto">
            <a:xfrm>
              <a:off x="6389663" y="3322364"/>
              <a:ext cx="87235" cy="89704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4" name="Oval 214"/>
            <p:cNvSpPr>
              <a:spLocks noChangeArrowheads="1"/>
            </p:cNvSpPr>
            <p:nvPr/>
          </p:nvSpPr>
          <p:spPr bwMode="auto">
            <a:xfrm>
              <a:off x="6053185" y="3658754"/>
              <a:ext cx="87235" cy="89704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5" name="Oval 215"/>
            <p:cNvSpPr>
              <a:spLocks noChangeArrowheads="1"/>
            </p:cNvSpPr>
            <p:nvPr/>
          </p:nvSpPr>
          <p:spPr bwMode="auto">
            <a:xfrm>
              <a:off x="6342930" y="3985533"/>
              <a:ext cx="87235" cy="89704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6" name="Oval 216"/>
            <p:cNvSpPr>
              <a:spLocks noChangeArrowheads="1"/>
            </p:cNvSpPr>
            <p:nvPr/>
          </p:nvSpPr>
          <p:spPr bwMode="auto">
            <a:xfrm>
              <a:off x="6688754" y="3658754"/>
              <a:ext cx="87235" cy="89704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7" name="Oval 217"/>
            <p:cNvSpPr>
              <a:spLocks noChangeArrowheads="1"/>
            </p:cNvSpPr>
            <p:nvPr/>
          </p:nvSpPr>
          <p:spPr bwMode="auto">
            <a:xfrm>
              <a:off x="7034579" y="3322364"/>
              <a:ext cx="87235" cy="89704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8" name="Oval 218"/>
            <p:cNvSpPr>
              <a:spLocks noChangeArrowheads="1"/>
            </p:cNvSpPr>
            <p:nvPr/>
          </p:nvSpPr>
          <p:spPr bwMode="auto">
            <a:xfrm>
              <a:off x="7950547" y="3005195"/>
              <a:ext cx="87235" cy="89704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9" name="Oval 219"/>
            <p:cNvSpPr>
              <a:spLocks noChangeArrowheads="1"/>
            </p:cNvSpPr>
            <p:nvPr/>
          </p:nvSpPr>
          <p:spPr bwMode="auto">
            <a:xfrm>
              <a:off x="8287025" y="3322364"/>
              <a:ext cx="87235" cy="89704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90" name="Oval 220"/>
            <p:cNvSpPr>
              <a:spLocks noChangeArrowheads="1"/>
            </p:cNvSpPr>
            <p:nvPr/>
          </p:nvSpPr>
          <p:spPr bwMode="auto">
            <a:xfrm>
              <a:off x="7614069" y="3331975"/>
              <a:ext cx="87235" cy="89704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91" name="Oval 221"/>
            <p:cNvSpPr>
              <a:spLocks noChangeArrowheads="1"/>
            </p:cNvSpPr>
            <p:nvPr/>
          </p:nvSpPr>
          <p:spPr bwMode="auto">
            <a:xfrm>
              <a:off x="7950547" y="3658754"/>
              <a:ext cx="87235" cy="89704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92" name="Group 222"/>
            <p:cNvGrpSpPr>
              <a:grpSpLocks/>
            </p:cNvGrpSpPr>
            <p:nvPr/>
          </p:nvGrpSpPr>
          <p:grpSpPr bwMode="auto">
            <a:xfrm>
              <a:off x="7797885" y="4017571"/>
              <a:ext cx="419040" cy="414882"/>
              <a:chOff x="3530" y="3808"/>
              <a:chExt cx="269" cy="259"/>
            </a:xfrm>
          </p:grpSpPr>
          <p:sp>
            <p:nvSpPr>
              <p:cNvPr id="107" name="Text Box 223"/>
              <p:cNvSpPr txBox="1">
                <a:spLocks noChangeArrowheads="1"/>
              </p:cNvSpPr>
              <p:nvPr/>
            </p:nvSpPr>
            <p:spPr bwMode="auto">
              <a:xfrm>
                <a:off x="3597" y="3808"/>
                <a:ext cx="11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2000"/>
              </a:p>
            </p:txBody>
          </p:sp>
          <p:sp>
            <p:nvSpPr>
              <p:cNvPr id="108" name="Text Box 224"/>
              <p:cNvSpPr txBox="1">
                <a:spLocks noChangeArrowheads="1"/>
              </p:cNvSpPr>
              <p:nvPr/>
            </p:nvSpPr>
            <p:spPr bwMode="auto">
              <a:xfrm>
                <a:off x="3636" y="3904"/>
                <a:ext cx="16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1</a:t>
                </a:r>
              </a:p>
            </p:txBody>
          </p:sp>
          <p:sp>
            <p:nvSpPr>
              <p:cNvPr id="109" name="Text Box 225"/>
              <p:cNvSpPr txBox="1">
                <a:spLocks noChangeArrowheads="1"/>
              </p:cNvSpPr>
              <p:nvPr/>
            </p:nvSpPr>
            <p:spPr bwMode="auto">
              <a:xfrm>
                <a:off x="3530" y="3819"/>
                <a:ext cx="22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2000" b="0"/>
                  <a:t>P</a:t>
                </a:r>
              </a:p>
            </p:txBody>
          </p:sp>
          <p:sp>
            <p:nvSpPr>
              <p:cNvPr id="110" name="Text Box 226"/>
              <p:cNvSpPr txBox="1">
                <a:spLocks noChangeArrowheads="1"/>
              </p:cNvSpPr>
              <p:nvPr/>
            </p:nvSpPr>
            <p:spPr bwMode="auto">
              <a:xfrm>
                <a:off x="3652" y="3838"/>
                <a:ext cx="11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1000"/>
              </a:p>
            </p:txBody>
          </p:sp>
        </p:grpSp>
        <p:grpSp>
          <p:nvGrpSpPr>
            <p:cNvPr id="93" name="Group 227"/>
            <p:cNvGrpSpPr>
              <a:grpSpLocks/>
            </p:cNvGrpSpPr>
            <p:nvPr/>
          </p:nvGrpSpPr>
          <p:grpSpPr bwMode="auto">
            <a:xfrm>
              <a:off x="5722938" y="1919135"/>
              <a:ext cx="401904" cy="413280"/>
              <a:chOff x="4432" y="2502"/>
              <a:chExt cx="258" cy="258"/>
            </a:xfrm>
          </p:grpSpPr>
          <p:sp>
            <p:nvSpPr>
              <p:cNvPr id="103" name="Text Box 228"/>
              <p:cNvSpPr txBox="1">
                <a:spLocks noChangeArrowheads="1"/>
              </p:cNvSpPr>
              <p:nvPr/>
            </p:nvSpPr>
            <p:spPr bwMode="auto">
              <a:xfrm>
                <a:off x="4490" y="2502"/>
                <a:ext cx="11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2000"/>
              </a:p>
            </p:txBody>
          </p:sp>
          <p:sp>
            <p:nvSpPr>
              <p:cNvPr id="104" name="Text Box 229"/>
              <p:cNvSpPr txBox="1">
                <a:spLocks noChangeArrowheads="1"/>
              </p:cNvSpPr>
              <p:nvPr/>
            </p:nvSpPr>
            <p:spPr bwMode="auto">
              <a:xfrm>
                <a:off x="4527" y="2599"/>
                <a:ext cx="16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0</a:t>
                </a:r>
              </a:p>
            </p:txBody>
          </p:sp>
          <p:sp>
            <p:nvSpPr>
              <p:cNvPr id="105" name="Text Box 230"/>
              <p:cNvSpPr txBox="1">
                <a:spLocks noChangeArrowheads="1"/>
              </p:cNvSpPr>
              <p:nvPr/>
            </p:nvSpPr>
            <p:spPr bwMode="auto">
              <a:xfrm>
                <a:off x="4432" y="2512"/>
                <a:ext cx="22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2000" b="0"/>
                  <a:t>P</a:t>
                </a:r>
              </a:p>
            </p:txBody>
          </p:sp>
          <p:sp>
            <p:nvSpPr>
              <p:cNvPr id="106" name="Text Box 231"/>
              <p:cNvSpPr txBox="1">
                <a:spLocks noChangeArrowheads="1"/>
              </p:cNvSpPr>
              <p:nvPr/>
            </p:nvSpPr>
            <p:spPr bwMode="auto">
              <a:xfrm>
                <a:off x="4546" y="2530"/>
                <a:ext cx="11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1000"/>
              </a:p>
            </p:txBody>
          </p:sp>
        </p:grpSp>
        <p:grpSp>
          <p:nvGrpSpPr>
            <p:cNvPr id="94" name="Group 232"/>
            <p:cNvGrpSpPr>
              <a:grpSpLocks/>
            </p:cNvGrpSpPr>
            <p:nvPr/>
          </p:nvGrpSpPr>
          <p:grpSpPr bwMode="auto">
            <a:xfrm>
              <a:off x="8481746" y="2071311"/>
              <a:ext cx="401904" cy="411678"/>
              <a:chOff x="4067" y="2591"/>
              <a:chExt cx="258" cy="257"/>
            </a:xfrm>
          </p:grpSpPr>
          <p:sp>
            <p:nvSpPr>
              <p:cNvPr id="99" name="Text Box 233"/>
              <p:cNvSpPr txBox="1">
                <a:spLocks noChangeArrowheads="1"/>
              </p:cNvSpPr>
              <p:nvPr/>
            </p:nvSpPr>
            <p:spPr bwMode="auto">
              <a:xfrm>
                <a:off x="4124" y="2591"/>
                <a:ext cx="11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2000"/>
              </a:p>
            </p:txBody>
          </p:sp>
          <p:sp>
            <p:nvSpPr>
              <p:cNvPr id="100" name="Text Box 234"/>
              <p:cNvSpPr txBox="1">
                <a:spLocks noChangeArrowheads="1"/>
              </p:cNvSpPr>
              <p:nvPr/>
            </p:nvSpPr>
            <p:spPr bwMode="auto">
              <a:xfrm>
                <a:off x="4162" y="2687"/>
                <a:ext cx="16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2</a:t>
                </a:r>
              </a:p>
            </p:txBody>
          </p:sp>
          <p:sp>
            <p:nvSpPr>
              <p:cNvPr id="101" name="Text Box 235"/>
              <p:cNvSpPr txBox="1">
                <a:spLocks noChangeArrowheads="1"/>
              </p:cNvSpPr>
              <p:nvPr/>
            </p:nvSpPr>
            <p:spPr bwMode="auto">
              <a:xfrm>
                <a:off x="4067" y="2600"/>
                <a:ext cx="22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2000" b="0"/>
                  <a:t>P</a:t>
                </a:r>
              </a:p>
            </p:txBody>
          </p:sp>
          <p:sp>
            <p:nvSpPr>
              <p:cNvPr id="102" name="Text Box 236"/>
              <p:cNvSpPr txBox="1">
                <a:spLocks noChangeArrowheads="1"/>
              </p:cNvSpPr>
              <p:nvPr/>
            </p:nvSpPr>
            <p:spPr bwMode="auto">
              <a:xfrm>
                <a:off x="4182" y="2617"/>
                <a:ext cx="11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algn="ctr" eaLnBrk="0" hangingPunct="0"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endParaRPr lang="en-US" sz="1000"/>
              </a:p>
            </p:txBody>
          </p:sp>
        </p:grpSp>
        <p:sp>
          <p:nvSpPr>
            <p:cNvPr id="95" name="Text Box 237"/>
            <p:cNvSpPr txBox="1">
              <a:spLocks noChangeArrowheads="1"/>
            </p:cNvSpPr>
            <p:nvPr/>
          </p:nvSpPr>
          <p:spPr bwMode="auto">
            <a:xfrm>
              <a:off x="6180208" y="846138"/>
              <a:ext cx="238182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 inter-process part  boundary</a:t>
              </a:r>
            </a:p>
          </p:txBody>
        </p:sp>
        <p:sp>
          <p:nvSpPr>
            <p:cNvPr id="96" name="Text Box 237"/>
            <p:cNvSpPr txBox="1">
              <a:spLocks noChangeArrowheads="1"/>
            </p:cNvSpPr>
            <p:nvPr/>
          </p:nvSpPr>
          <p:spPr bwMode="auto">
            <a:xfrm>
              <a:off x="5494408" y="4364038"/>
              <a:ext cx="238182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FF"/>
                  </a:solidFill>
                </a:rPr>
                <a:t>intra-process part  boundary</a:t>
              </a:r>
            </a:p>
          </p:txBody>
        </p:sp>
        <p:sp>
          <p:nvSpPr>
            <p:cNvPr id="97" name="Text Box 237"/>
            <p:cNvSpPr txBox="1">
              <a:spLocks noChangeArrowheads="1"/>
            </p:cNvSpPr>
            <p:nvPr/>
          </p:nvSpPr>
          <p:spPr bwMode="auto">
            <a:xfrm>
              <a:off x="7699086" y="1392238"/>
              <a:ext cx="1216314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 Proc </a:t>
              </a:r>
              <a:r>
                <a:rPr lang="en-US" sz="1600" i="1">
                  <a:solidFill>
                    <a:srgbClr val="FF0000"/>
                  </a:solidFill>
                </a:rPr>
                <a:t>j</a:t>
              </a:r>
            </a:p>
          </p:txBody>
        </p:sp>
        <p:sp>
          <p:nvSpPr>
            <p:cNvPr id="98" name="Text Box 237"/>
            <p:cNvSpPr txBox="1">
              <a:spLocks noChangeArrowheads="1"/>
            </p:cNvSpPr>
            <p:nvPr/>
          </p:nvSpPr>
          <p:spPr bwMode="auto">
            <a:xfrm>
              <a:off x="5882986" y="1392238"/>
              <a:ext cx="1216314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algn="ctr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 Proc </a:t>
              </a:r>
              <a:r>
                <a:rPr lang="en-US" sz="1600" i="1">
                  <a:solidFill>
                    <a:srgbClr val="FF0000"/>
                  </a:solidFill>
                </a:rPr>
                <a:t>i</a:t>
              </a:r>
            </a:p>
          </p:txBody>
        </p:sp>
      </p:grpSp>
      <p:sp>
        <p:nvSpPr>
          <p:cNvPr id="128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41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83954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202" y="995820"/>
            <a:ext cx="8925923" cy="5506580"/>
          </a:xfrm>
        </p:spPr>
        <p:txBody>
          <a:bodyPr/>
          <a:lstStyle/>
          <a:p>
            <a:pPr marL="0" indent="0">
              <a:spcBef>
                <a:spcPts val="476"/>
              </a:spcBef>
              <a:buNone/>
            </a:pPr>
            <a:r>
              <a:rPr lang="en-US" dirty="0"/>
              <a:t>Mesh Generation: 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Automatically mesh complex domains </a:t>
            </a:r>
            <a:r>
              <a:rPr lang="mr-IN" dirty="0"/>
              <a:t>–</a:t>
            </a:r>
            <a:r>
              <a:rPr lang="en-US" dirty="0"/>
              <a:t> should work </a:t>
            </a:r>
            <a:br>
              <a:rPr lang="en-US" dirty="0"/>
            </a:br>
            <a:r>
              <a:rPr lang="en-US" dirty="0"/>
              <a:t>directly from CAD, image data, etc.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Use tools like </a:t>
            </a:r>
            <a:r>
              <a:rPr lang="en-US" dirty="0" err="1"/>
              <a:t>Gmsh</a:t>
            </a:r>
            <a:r>
              <a:rPr lang="en-US" dirty="0"/>
              <a:t>, </a:t>
            </a:r>
            <a:r>
              <a:rPr lang="en-US" dirty="0" err="1"/>
              <a:t>Simmetrix</a:t>
            </a:r>
            <a:r>
              <a:rPr lang="en-US" dirty="0"/>
              <a:t>, etc.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en-US" dirty="0"/>
              <a:t>Mesh control: 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Use </a:t>
            </a:r>
            <a:r>
              <a:rPr lang="en-US" i="1" dirty="0"/>
              <a:t>a posteriori </a:t>
            </a:r>
            <a:r>
              <a:rPr lang="en-US" dirty="0"/>
              <a:t>information to improve mesh.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Curved geometry and curved mesh entities.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Support full range of mesh modifications – </a:t>
            </a:r>
            <a:br>
              <a:rPr lang="en-US" dirty="0"/>
            </a:br>
            <a:r>
              <a:rPr lang="en-US" dirty="0"/>
              <a:t>vertex motion, mesh entity curving, cavity based</a:t>
            </a:r>
            <a:br>
              <a:rPr lang="en-US" dirty="0"/>
            </a:br>
            <a:r>
              <a:rPr lang="en-US" dirty="0"/>
              <a:t>refinement and coarsening, etc. anisotropic adaptation.</a:t>
            </a:r>
          </a:p>
          <a:p>
            <a:pPr marL="228600" indent="-228600">
              <a:spcBef>
                <a:spcPts val="476"/>
              </a:spcBef>
            </a:pPr>
            <a:r>
              <a:rPr lang="en-US" dirty="0"/>
              <a:t>Control element shapes as needed by the various discretization methods for maintaining accuracy and efficiency.</a:t>
            </a:r>
          </a:p>
          <a:p>
            <a:pPr marL="0" indent="0">
              <a:spcBef>
                <a:spcPts val="476"/>
              </a:spcBef>
              <a:buNone/>
            </a:pPr>
            <a:r>
              <a:rPr lang="en-US" dirty="0"/>
              <a:t>Parallel execution of all functions is critical on large meshes.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34" y="3561385"/>
            <a:ext cx="875166" cy="921200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 w="12700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0700" y="129911"/>
            <a:ext cx="7690783" cy="606915"/>
          </a:xfrm>
        </p:spPr>
        <p:txBody>
          <a:bodyPr/>
          <a:lstStyle/>
          <a:p>
            <a:r>
              <a:rPr lang="en-US" sz="2800" dirty="0"/>
              <a:t>Mesh Generation</a:t>
            </a:r>
            <a:r>
              <a:rPr lang="en-US" dirty="0"/>
              <a:t> and Control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t="1869" b="1869"/>
          <a:stretch>
            <a:fillRect/>
          </a:stretch>
        </p:blipFill>
        <p:spPr bwMode="auto">
          <a:xfrm>
            <a:off x="6645995" y="1880643"/>
            <a:ext cx="2438784" cy="151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7" descr="dream3dDataSetMesh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19" y="4483205"/>
            <a:ext cx="1414244" cy="126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00" y="1944777"/>
            <a:ext cx="1118279" cy="1207041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98" y="3607446"/>
            <a:ext cx="951825" cy="8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42</a:t>
            </a:fld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0144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04511"/>
            <a:ext cx="7652683" cy="606915"/>
          </a:xfrm>
        </p:spPr>
        <p:txBody>
          <a:bodyPr/>
          <a:lstStyle/>
          <a:p>
            <a:r>
              <a:rPr lang="en-US" sz="2800" dirty="0"/>
              <a:t>General Mesh Modification for Mesh Adaptation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532438"/>
          </a:xfrm>
        </p:spPr>
        <p:txBody>
          <a:bodyPr/>
          <a:lstStyle/>
          <a:p>
            <a:r>
              <a:rPr lang="en-US" dirty="0"/>
              <a:t>Driven by an anisotropic mesh size field that can be set by any combination of criteria.</a:t>
            </a:r>
          </a:p>
          <a:p>
            <a:pPr marL="293688" lvl="1">
              <a:buFont typeface="Wingdings" pitchFamily="2" charset="2"/>
              <a:buChar char="§"/>
            </a:pPr>
            <a:r>
              <a:rPr lang="en-US" dirty="0"/>
              <a:t>Employ a set of mesh modification operations to alter the mesh into one that matches the given mesh size field.</a:t>
            </a:r>
          </a:p>
          <a:p>
            <a:r>
              <a:rPr lang="en-US" sz="2400" dirty="0"/>
              <a:t>Advantages: 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Supports general anisotropic meshes.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obtain level of accuracy desired.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deal with any level of geometric domain complexity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Solution transfer can be applied incrementally - provides more control to satisfy conservation constraints.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962" y="4981056"/>
            <a:ext cx="4059979" cy="1394959"/>
            <a:chOff x="2790825" y="1803401"/>
            <a:chExt cx="4559300" cy="1308099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2790825" y="1803401"/>
              <a:ext cx="4559300" cy="1241360"/>
            </a:xfrm>
            <a:prstGeom prst="rect">
              <a:avLst/>
            </a:prstGeom>
            <a:solidFill>
              <a:srgbClr val="C1FD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7" descr="espl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431" y="1892300"/>
              <a:ext cx="2022631" cy="937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fspl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29" y="1892300"/>
              <a:ext cx="2107838" cy="92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483660" y="2757382"/>
              <a:ext cx="962426" cy="33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/>
                <a:t>Edge split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5835946" y="2775162"/>
              <a:ext cx="884202" cy="33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/>
                <a:t>face split</a:t>
              </a:r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6066937" y="4967896"/>
            <a:ext cx="3077063" cy="1369750"/>
            <a:chOff x="3042" y="3030"/>
            <a:chExt cx="2478" cy="1222"/>
          </a:xfrm>
        </p:grpSpPr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042" y="3030"/>
              <a:ext cx="2478" cy="1195"/>
            </a:xfrm>
            <a:prstGeom prst="rect">
              <a:avLst/>
            </a:prstGeom>
            <a:solidFill>
              <a:srgbClr val="DDE5FF"/>
            </a:solidFill>
            <a:ln w="12700">
              <a:solidFill>
                <a:srgbClr val="ABB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18" name="Picture 23" descr="dsplitclp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3091"/>
              <a:ext cx="2294" cy="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3056" y="3981"/>
              <a:ext cx="246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 dirty="0"/>
                <a:t>Double split collapse to remove sliver</a:t>
              </a:r>
            </a:p>
          </p:txBody>
        </p:sp>
      </p:grp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4194943" y="4974476"/>
            <a:ext cx="1825934" cy="1395221"/>
            <a:chOff x="420" y="1692"/>
            <a:chExt cx="1476" cy="856"/>
          </a:xfrm>
        </p:grpSpPr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20" y="1692"/>
              <a:ext cx="1476" cy="822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Picture 13" descr="eclp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1747"/>
              <a:ext cx="1379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56" y="2335"/>
              <a:ext cx="93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 dirty="0"/>
                <a:t>Edge collapse</a:t>
              </a:r>
            </a:p>
          </p:txBody>
        </p:sp>
      </p:grpSp>
      <p:pic>
        <p:nvPicPr>
          <p:cNvPr id="24" name="Picture 5" descr="finalM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3515" y="2345553"/>
            <a:ext cx="1566006" cy="1267390"/>
          </a:xfrm>
          <a:prstGeom prst="rect">
            <a:avLst/>
          </a:prstGeom>
          <a:noFill/>
        </p:spPr>
      </p:pic>
      <p:pic>
        <p:nvPicPr>
          <p:cNvPr id="25" name="Picture 6" descr="0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6937" y="2545177"/>
            <a:ext cx="1408160" cy="1356801"/>
          </a:xfrm>
          <a:prstGeom prst="rect">
            <a:avLst/>
          </a:prstGeom>
          <a:noFill/>
        </p:spPr>
      </p:pic>
      <p:sp>
        <p:nvSpPr>
          <p:cNvPr id="26" name="Slide Number Placeholder 1"/>
          <p:cNvSpPr txBox="1">
            <a:spLocks/>
          </p:cNvSpPr>
          <p:nvPr/>
        </p:nvSpPr>
        <p:spPr>
          <a:xfrm>
            <a:off x="8140700" y="6540500"/>
            <a:ext cx="1003300" cy="3175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200" b="1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2DF47AA2-00EA-44EC-9392-309938103588}" type="slidenum">
              <a:rPr lang="en-US" sz="1400" b="0" smtClean="0"/>
              <a:pPr algn="r">
                <a:defRPr/>
              </a:pPr>
              <a:t>43</a:t>
            </a:fld>
            <a:endParaRPr lang="en-US" sz="1400" b="0" dirty="0"/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6685617B-F6C5-4606-C534-BB6D6DEF4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206" y="3169647"/>
            <a:ext cx="13083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 dirty="0"/>
              <a:t>Improved </a:t>
            </a:r>
            <a:br>
              <a:rPr lang="en-US" sz="1400" b="0" dirty="0"/>
            </a:br>
            <a:r>
              <a:rPr lang="en-US" sz="1400" b="0" dirty="0"/>
              <a:t>geometry </a:t>
            </a:r>
            <a:br>
              <a:rPr lang="en-US" sz="1400" b="0" dirty="0"/>
            </a:br>
            <a:r>
              <a:rPr lang="en-US" sz="1400" b="0" dirty="0"/>
              <a:t>approximation</a:t>
            </a:r>
          </a:p>
        </p:txBody>
      </p:sp>
    </p:spTree>
    <p:extLst>
      <p:ext uri="{BB962C8B-B14F-4D97-AF65-F5344CB8AC3E}">
        <p14:creationId xmlns:p14="http://schemas.microsoft.com/office/powerpoint/2010/main" val="2412824891"/>
      </p:ext>
    </p:extLst>
  </p:cSld>
  <p:clrMapOvr>
    <a:masterClrMapping/>
  </p:clrMapOvr>
</p:sld>
</file>

<file path=ppt/theme/theme1.xml><?xml version="1.0" encoding="utf-8"?>
<a:theme xmlns:a="http://schemas.openxmlformats.org/drawingml/2006/main" name="directorate_template_vg">
  <a:themeElements>
    <a:clrScheme name="directorate_template_v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rectorate_template_vg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4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48" charset="0"/>
            <a:ea typeface="ＭＳ Ｐゴシック" pitchFamily="48" charset="-128"/>
          </a:defRPr>
        </a:defPPr>
      </a:lstStyle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42848</TotalTime>
  <Words>3629</Words>
  <Application>Microsoft Macintosh PowerPoint</Application>
  <PresentationFormat>On-screen Show (4:3)</PresentationFormat>
  <Paragraphs>494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굴림</vt:lpstr>
      <vt:lpstr>ＭＳ Ｐゴシック</vt:lpstr>
      <vt:lpstr>Arial</vt:lpstr>
      <vt:lpstr>Arial Narrow</vt:lpstr>
      <vt:lpstr>Arimo</vt:lpstr>
      <vt:lpstr>Calibri</vt:lpstr>
      <vt:lpstr>Cambria Math</vt:lpstr>
      <vt:lpstr>Geneva CE</vt:lpstr>
      <vt:lpstr>Helvetica</vt:lpstr>
      <vt:lpstr>Helvetica Neue</vt:lpstr>
      <vt:lpstr>Impact</vt:lpstr>
      <vt:lpstr>Noto Sans Symbols</vt:lpstr>
      <vt:lpstr>Symbol</vt:lpstr>
      <vt:lpstr>Tahoma</vt:lpstr>
      <vt:lpstr>Times</vt:lpstr>
      <vt:lpstr>Times New Roman</vt:lpstr>
      <vt:lpstr>Wingdings</vt:lpstr>
      <vt:lpstr>directorate_template_vg</vt:lpstr>
      <vt:lpstr>FASTMath Unstructured Mesh Technologies</vt:lpstr>
      <vt:lpstr>Unstructured Mesh Methods</vt:lpstr>
      <vt:lpstr>Unstructured Mesh Methods</vt:lpstr>
      <vt:lpstr>FASTMath Unstructured Mesh Development Areas</vt:lpstr>
      <vt:lpstr>FASTMath Unstructured Mesh Tools and Components</vt:lpstr>
      <vt:lpstr>Parallel Unstructured Mesh Infrastructure</vt:lpstr>
      <vt:lpstr>Parallel Unstructured Mesh Infrastructure</vt:lpstr>
      <vt:lpstr>Mesh Generation and Control</vt:lpstr>
      <vt:lpstr>General Mesh Modification for Mesh Adaptation</vt:lpstr>
      <vt:lpstr>Mesh Adaptation Capabilities</vt:lpstr>
      <vt:lpstr>Mesh Adaptation of Evolving Geometry Problems</vt:lpstr>
      <vt:lpstr>Load Balancing, Dynamic Load balancing</vt:lpstr>
      <vt:lpstr>Zoltan/Zoltan2 Toolkits: Partitioners</vt:lpstr>
      <vt:lpstr>A New Graph Partitioner for GPU: Jet</vt:lpstr>
      <vt:lpstr>PUMI-Balance Reduces Hyper-Graph Imbalance</vt:lpstr>
      <vt:lpstr>PowerPoint Presentation</vt:lpstr>
      <vt:lpstr>PowerPoint Presentation</vt:lpstr>
      <vt:lpstr>Application interactions – Accelerator EM</vt:lpstr>
      <vt:lpstr>Application interactions – Land Ice</vt:lpstr>
      <vt:lpstr>Application interactions – RF Fusion</vt:lpstr>
      <vt:lpstr>Supporting Unstructured Mesh for Particle-in-Cell Calculations</vt:lpstr>
      <vt:lpstr>Mesh Data Structure for Heterogeneous Systems</vt:lpstr>
      <vt:lpstr>PUMI-Pic Particle Data Structures</vt:lpstr>
      <vt:lpstr>PIC Operations Supported by PUMI-Pic</vt:lpstr>
      <vt:lpstr>PUMI-Pic based XGCm Edge Plasma Code</vt:lpstr>
      <vt:lpstr>PUMIPic based GITRm Impurity Transport Code</vt:lpstr>
      <vt:lpstr>PUMI-Tally - GPU Acceleration of Monte Carlo Tallies</vt:lpstr>
      <vt:lpstr>Parallel Coupler for Multimodel Simulations (PCMS)</vt:lpstr>
      <vt:lpstr>In-Memory Coupling of Fusion Codes </vt:lpstr>
      <vt:lpstr>“Rendezvous” Algorithm to Control Coupler Domain Partition</vt:lpstr>
      <vt:lpstr>Example Field Transfer with RBF on LCPP</vt:lpstr>
      <vt:lpstr>In Situ Machine Learning During Simulations</vt:lpstr>
      <vt:lpstr>Mesh Related AI/ML Developments</vt:lpstr>
      <vt:lpstr>Run the latest Simmetrix and PUMI software on RPI systems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Option: Date</dc:title>
  <dc:subject/>
  <dc:creator/>
  <cp:keywords/>
  <dc:description/>
  <cp:lastModifiedBy>Smith, Cameron Walter</cp:lastModifiedBy>
  <cp:revision>564</cp:revision>
  <cp:lastPrinted>2025-05-11T12:40:22Z</cp:lastPrinted>
  <dcterms:modified xsi:type="dcterms:W3CDTF">2025-07-14T14:40:00Z</dcterms:modified>
  <cp:category/>
</cp:coreProperties>
</file>